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7">
  <p:sldMasterIdLst>
    <p:sldMasterId id="2147483660" r:id="rId1"/>
  </p:sldMasterIdLst>
  <p:notesMasterIdLst>
    <p:notesMasterId r:id="rId15"/>
  </p:notesMasterIdLst>
  <p:sldIdLst>
    <p:sldId id="258" r:id="rId2"/>
    <p:sldId id="260" r:id="rId3"/>
    <p:sldId id="272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6BB59-076E-4C87-855E-28EA8F8ED1E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BF82F-8C44-46DB-B80B-F0A131094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701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BF82F-8C44-46DB-B80B-F0A131094D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82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BF82F-8C44-46DB-B80B-F0A131094D2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82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BF82F-8C44-46DB-B80B-F0A131094D2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82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BF82F-8C44-46DB-B80B-F0A131094D2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82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BF82F-8C44-46DB-B80B-F0A131094D2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82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BF82F-8C44-46DB-B80B-F0A131094D2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82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BF82F-8C44-46DB-B80B-F0A131094D2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82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BF82F-8C44-46DB-B80B-F0A131094D2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82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BF82F-8C44-46DB-B80B-F0A131094D2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82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BF82F-8C44-46DB-B80B-F0A131094D2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82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BF82F-8C44-46DB-B80B-F0A131094D2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82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BF82F-8C44-46DB-B80B-F0A131094D2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82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BF82F-8C44-46DB-B80B-F0A131094D2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82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490" y="1385216"/>
            <a:ext cx="8136904" cy="4818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</a:rPr>
              <a:t>П</a:t>
            </a:r>
            <a:r>
              <a:rPr lang="ru-RU" sz="1200" b="1" dirty="0" smtClean="0">
                <a:solidFill>
                  <a:schemeClr val="tx1"/>
                </a:solidFill>
              </a:rPr>
              <a:t>еречень </a:t>
            </a:r>
            <a:r>
              <a:rPr lang="ru-RU" sz="1200" b="1" dirty="0">
                <a:solidFill>
                  <a:schemeClr val="tx1"/>
                </a:solidFill>
              </a:rPr>
              <a:t>документов, обязательных для ведения педагогами организаций среднего, технического и профессионального, </a:t>
            </a:r>
            <a:r>
              <a:rPr lang="ru-RU" sz="1200" b="1" dirty="0" err="1">
                <a:solidFill>
                  <a:schemeClr val="tx1"/>
                </a:solidFill>
              </a:rPr>
              <a:t>послесреднего</a:t>
            </a:r>
            <a:r>
              <a:rPr lang="ru-RU" sz="1200" b="1" dirty="0">
                <a:solidFill>
                  <a:schemeClr val="tx1"/>
                </a:solidFill>
              </a:rPr>
              <a:t> образования согласно приложению </a:t>
            </a:r>
            <a:r>
              <a:rPr lang="en-US" sz="1200" b="1" dirty="0">
                <a:solidFill>
                  <a:schemeClr val="tx1"/>
                </a:solidFill>
              </a:rPr>
              <a:t>1 </a:t>
            </a:r>
            <a:r>
              <a:rPr lang="ru-RU" sz="1200" b="1" dirty="0" smtClean="0">
                <a:solidFill>
                  <a:schemeClr val="tx1"/>
                </a:solidFill>
              </a:rPr>
              <a:t>: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332656"/>
            <a:ext cx="47525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/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000" b="1" dirty="0" err="1"/>
              <a:t>послесреднего</a:t>
            </a:r>
            <a:r>
              <a:rPr lang="ru-RU" sz="1000" b="1" dirty="0"/>
              <a:t> образования, и их формы</a:t>
            </a:r>
            <a:endParaRPr lang="ru-RU" sz="1000" dirty="0"/>
          </a:p>
          <a:p>
            <a:r>
              <a:rPr lang="ru-RU" sz="1000" dirty="0"/>
              <a:t>Приказ Министра образования и науки Республики Казахстан от 6 апреля 2020 года № 130.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73486" y="1971275"/>
            <a:ext cx="4536504" cy="42484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rgbClr val="00B0F0"/>
                </a:solidFill>
              </a:rPr>
              <a:t>              </a:t>
            </a:r>
            <a:r>
              <a:rPr lang="ru-RU" sz="1400" b="1" dirty="0" smtClean="0">
                <a:solidFill>
                  <a:srgbClr val="00B0F0"/>
                </a:solidFill>
              </a:rPr>
              <a:t>форма </a:t>
            </a:r>
            <a:r>
              <a:rPr lang="ru-RU" sz="1400" b="1" dirty="0">
                <a:solidFill>
                  <a:srgbClr val="00B0F0"/>
                </a:solidFill>
              </a:rPr>
              <a:t>сведений об анализе по итогам проведения </a:t>
            </a:r>
            <a:r>
              <a:rPr lang="ru-RU" sz="1400" b="1" dirty="0" err="1">
                <a:solidFill>
                  <a:srgbClr val="00B0F0"/>
                </a:solidFill>
              </a:rPr>
              <a:t>суммативного</a:t>
            </a:r>
            <a:r>
              <a:rPr lang="ru-RU" sz="1400" b="1" dirty="0">
                <a:solidFill>
                  <a:srgbClr val="00B0F0"/>
                </a:solidFill>
              </a:rPr>
              <a:t> оценивания, согласно приложению </a:t>
            </a:r>
            <a:r>
              <a:rPr lang="en-US" sz="1400" b="1" dirty="0">
                <a:solidFill>
                  <a:srgbClr val="00B0F0"/>
                </a:solidFill>
              </a:rPr>
              <a:t>8;</a:t>
            </a:r>
            <a:endParaRPr lang="ru-RU" sz="1400" b="1" dirty="0">
              <a:solidFill>
                <a:srgbClr val="00B0F0"/>
              </a:solidFill>
            </a:endParaRPr>
          </a:p>
          <a:p>
            <a:pPr algn="just"/>
            <a:r>
              <a:rPr lang="en-US" sz="1400" b="1" dirty="0">
                <a:solidFill>
                  <a:srgbClr val="00B0F0"/>
                </a:solidFill>
              </a:rPr>
              <a:t>       </a:t>
            </a:r>
            <a:r>
              <a:rPr lang="ru-RU" sz="1400" b="1" dirty="0" smtClean="0">
                <a:solidFill>
                  <a:srgbClr val="00B0F0"/>
                </a:solidFill>
              </a:rPr>
              <a:t> </a:t>
            </a:r>
            <a:r>
              <a:rPr lang="ru-RU" sz="1400" b="1" dirty="0">
                <a:solidFill>
                  <a:srgbClr val="00B0F0"/>
                </a:solidFill>
              </a:rPr>
              <a:t>форма плана работы педагога-наставника с молодым специалистом согласно приложению</a:t>
            </a:r>
            <a:r>
              <a:rPr lang="en-US" sz="1400" b="1" dirty="0">
                <a:solidFill>
                  <a:srgbClr val="00B0F0"/>
                </a:solidFill>
              </a:rPr>
              <a:t>;</a:t>
            </a:r>
            <a:endParaRPr lang="ru-RU" sz="1400" b="1" dirty="0">
              <a:solidFill>
                <a:srgbClr val="00B0F0"/>
              </a:solidFill>
            </a:endParaRPr>
          </a:p>
          <a:p>
            <a:pPr algn="just"/>
            <a:r>
              <a:rPr lang="en-US" sz="1400" b="1" dirty="0">
                <a:solidFill>
                  <a:srgbClr val="00B0F0"/>
                </a:solidFill>
              </a:rPr>
              <a:t>    </a:t>
            </a:r>
            <a:r>
              <a:rPr lang="ru-RU" sz="1400" b="1" dirty="0" smtClean="0">
                <a:solidFill>
                  <a:srgbClr val="00B0F0"/>
                </a:solidFill>
              </a:rPr>
              <a:t> форма </a:t>
            </a:r>
            <a:r>
              <a:rPr lang="ru-RU" sz="1400" b="1" dirty="0">
                <a:solidFill>
                  <a:srgbClr val="00B0F0"/>
                </a:solidFill>
              </a:rPr>
              <a:t>плана воспитательной работы, согласно приложению </a:t>
            </a:r>
            <a:r>
              <a:rPr lang="en-US" sz="1400" b="1" dirty="0">
                <a:solidFill>
                  <a:srgbClr val="00B0F0"/>
                </a:solidFill>
              </a:rPr>
              <a:t>10;</a:t>
            </a:r>
            <a:endParaRPr lang="ru-RU" sz="1400" b="1" dirty="0">
              <a:solidFill>
                <a:srgbClr val="00B0F0"/>
              </a:solidFill>
            </a:endParaRPr>
          </a:p>
          <a:p>
            <a:pPr algn="just"/>
            <a:r>
              <a:rPr lang="en-US" sz="1400" b="1" dirty="0">
                <a:solidFill>
                  <a:srgbClr val="00B0F0"/>
                </a:solidFill>
              </a:rPr>
              <a:t>       </a:t>
            </a:r>
            <a:r>
              <a:rPr lang="ru-RU" sz="1400" b="1" dirty="0" smtClean="0">
                <a:solidFill>
                  <a:srgbClr val="00B0F0"/>
                </a:solidFill>
              </a:rPr>
              <a:t>форма </a:t>
            </a:r>
            <a:r>
              <a:rPr lang="ru-RU" sz="1400" b="1" dirty="0">
                <a:solidFill>
                  <a:srgbClr val="00B0F0"/>
                </a:solidFill>
              </a:rPr>
              <a:t>протокола родительского собрания для организаций среднего образования, согласно приложению </a:t>
            </a:r>
            <a:r>
              <a:rPr lang="en-US" sz="1400" b="1" dirty="0">
                <a:solidFill>
                  <a:srgbClr val="00B0F0"/>
                </a:solidFill>
              </a:rPr>
              <a:t>11;</a:t>
            </a:r>
            <a:endParaRPr lang="ru-RU" sz="1400" b="1" dirty="0">
              <a:solidFill>
                <a:srgbClr val="00B0F0"/>
              </a:solidFill>
            </a:endParaRPr>
          </a:p>
          <a:p>
            <a:pPr algn="just"/>
            <a:r>
              <a:rPr lang="en-US" sz="1400" b="1" dirty="0">
                <a:solidFill>
                  <a:srgbClr val="00B0F0"/>
                </a:solidFill>
              </a:rPr>
              <a:t>    </a:t>
            </a:r>
            <a:r>
              <a:rPr lang="ru-RU" sz="1400" b="1" dirty="0" smtClean="0">
                <a:solidFill>
                  <a:srgbClr val="00B0F0"/>
                </a:solidFill>
              </a:rPr>
              <a:t>форма </a:t>
            </a:r>
            <a:r>
              <a:rPr lang="ru-RU" sz="1400" b="1" dirty="0">
                <a:solidFill>
                  <a:srgbClr val="00B0F0"/>
                </a:solidFill>
              </a:rPr>
              <a:t>личного дела обучающегося для организаций среднего образования, согласно приложению </a:t>
            </a:r>
            <a:r>
              <a:rPr lang="en-US" sz="1400" b="1" dirty="0">
                <a:solidFill>
                  <a:srgbClr val="00B0F0"/>
                </a:solidFill>
              </a:rPr>
              <a:t>12 ;</a:t>
            </a:r>
            <a:endParaRPr lang="ru-RU" sz="1400" b="1" dirty="0">
              <a:solidFill>
                <a:srgbClr val="00B0F0"/>
              </a:solidFill>
            </a:endParaRPr>
          </a:p>
          <a:p>
            <a:pPr algn="just"/>
            <a:r>
              <a:rPr lang="en-US" sz="1400" b="1" dirty="0">
                <a:solidFill>
                  <a:srgbClr val="00B0F0"/>
                </a:solidFill>
              </a:rPr>
              <a:t>       </a:t>
            </a:r>
            <a:r>
              <a:rPr lang="ru-RU" sz="1400" b="1" dirty="0" smtClean="0">
                <a:solidFill>
                  <a:srgbClr val="00B0F0"/>
                </a:solidFill>
              </a:rPr>
              <a:t>  форма </a:t>
            </a:r>
            <a:r>
              <a:rPr lang="ru-RU" sz="1400" b="1" dirty="0">
                <a:solidFill>
                  <a:srgbClr val="00B0F0"/>
                </a:solidFill>
              </a:rPr>
              <a:t>табеля успеваемости обучающегося 1-4 классов для организаций среднего образования, согласно приложению </a:t>
            </a:r>
            <a:r>
              <a:rPr lang="en-US" sz="1400" b="1" dirty="0">
                <a:solidFill>
                  <a:srgbClr val="00B0F0"/>
                </a:solidFill>
              </a:rPr>
              <a:t>13;</a:t>
            </a:r>
            <a:endParaRPr lang="ru-RU" sz="1400" b="1" dirty="0">
              <a:solidFill>
                <a:srgbClr val="00B0F0"/>
              </a:solidFill>
            </a:endParaRPr>
          </a:p>
          <a:p>
            <a:pPr algn="just"/>
            <a:r>
              <a:rPr lang="en-US" sz="1400" b="1" dirty="0">
                <a:solidFill>
                  <a:srgbClr val="00B0F0"/>
                </a:solidFill>
              </a:rPr>
              <a:t>       </a:t>
            </a:r>
            <a:r>
              <a:rPr lang="ru-RU" sz="1400" b="1" dirty="0" smtClean="0">
                <a:solidFill>
                  <a:srgbClr val="00B0F0"/>
                </a:solidFill>
              </a:rPr>
              <a:t>  форма </a:t>
            </a:r>
            <a:r>
              <a:rPr lang="ru-RU" sz="1400" b="1" dirty="0">
                <a:solidFill>
                  <a:srgbClr val="00B0F0"/>
                </a:solidFill>
              </a:rPr>
              <a:t>табеля успеваемости обучающегося 5-11 (12) классов для организаций среднего образования, согласно приложению </a:t>
            </a:r>
            <a:r>
              <a:rPr lang="en-US" sz="1400" b="1" dirty="0">
                <a:solidFill>
                  <a:srgbClr val="00B0F0"/>
                </a:solidFill>
              </a:rPr>
              <a:t>14;</a:t>
            </a:r>
            <a:endParaRPr lang="ru-RU" sz="1400" b="1" dirty="0">
              <a:solidFill>
                <a:srgbClr val="00B0F0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1187624" y="4941168"/>
            <a:ext cx="165618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1520" y="1988841"/>
            <a:ext cx="4355976" cy="4320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>
                <a:solidFill>
                  <a:schemeClr val="tx1"/>
                </a:solidFill>
              </a:rPr>
              <a:t> </a:t>
            </a:r>
            <a:r>
              <a:rPr lang="en-US" sz="1100" b="1" dirty="0">
                <a:solidFill>
                  <a:schemeClr val="tx1"/>
                </a:solidFill>
              </a:rPr>
              <a:t>     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rgbClr val="00B0F0"/>
                </a:solidFill>
              </a:rPr>
              <a:t>форма </a:t>
            </a:r>
            <a:r>
              <a:rPr lang="ru-RU" sz="1400" b="1" dirty="0">
                <a:solidFill>
                  <a:srgbClr val="00B0F0"/>
                </a:solidFill>
              </a:rPr>
              <a:t>классного журнала для 1-4 классов для организаций среднего образования, согласно приложению </a:t>
            </a:r>
            <a:r>
              <a:rPr lang="en-US" sz="1400" b="1" dirty="0" smtClean="0">
                <a:solidFill>
                  <a:srgbClr val="00B0F0"/>
                </a:solidFill>
              </a:rPr>
              <a:t>2;</a:t>
            </a:r>
            <a:endParaRPr lang="ru-RU" sz="1400" b="1" dirty="0">
              <a:solidFill>
                <a:srgbClr val="00B0F0"/>
              </a:solidFill>
            </a:endParaRPr>
          </a:p>
          <a:p>
            <a:pPr algn="just"/>
            <a:r>
              <a:rPr lang="en-US" sz="1400" b="1" dirty="0">
                <a:solidFill>
                  <a:srgbClr val="00B0F0"/>
                </a:solidFill>
              </a:rPr>
              <a:t>       </a:t>
            </a:r>
            <a:r>
              <a:rPr lang="ru-RU" sz="1400" b="1" dirty="0" smtClean="0">
                <a:solidFill>
                  <a:srgbClr val="00B0F0"/>
                </a:solidFill>
              </a:rPr>
              <a:t>форму </a:t>
            </a:r>
            <a:r>
              <a:rPr lang="ru-RU" sz="1400" b="1" dirty="0">
                <a:solidFill>
                  <a:srgbClr val="00B0F0"/>
                </a:solidFill>
              </a:rPr>
              <a:t>классного журнала для 5-11 (12) классов для организаций среднего образования, согласно приложению </a:t>
            </a:r>
            <a:r>
              <a:rPr lang="en-US" sz="1400" b="1" dirty="0" smtClean="0">
                <a:solidFill>
                  <a:srgbClr val="00B0F0"/>
                </a:solidFill>
              </a:rPr>
              <a:t>3;</a:t>
            </a:r>
            <a:endParaRPr lang="ru-RU" sz="1400" b="1" dirty="0">
              <a:solidFill>
                <a:srgbClr val="00B0F0"/>
              </a:solidFill>
            </a:endParaRPr>
          </a:p>
          <a:p>
            <a:pPr algn="just"/>
            <a:r>
              <a:rPr lang="en-US" sz="1400" b="1" dirty="0">
                <a:solidFill>
                  <a:srgbClr val="00B0F0"/>
                </a:solidFill>
              </a:rPr>
              <a:t>       </a:t>
            </a:r>
            <a:r>
              <a:rPr lang="ru-RU" sz="1400" b="1" dirty="0" smtClean="0">
                <a:solidFill>
                  <a:srgbClr val="00B0F0"/>
                </a:solidFill>
              </a:rPr>
              <a:t>форма </a:t>
            </a:r>
            <a:r>
              <a:rPr lang="ru-RU" sz="1400" b="1" dirty="0">
                <a:solidFill>
                  <a:srgbClr val="00B0F0"/>
                </a:solidFill>
              </a:rPr>
              <a:t>журнала </a:t>
            </a:r>
            <a:r>
              <a:rPr lang="ru-RU" sz="1400" b="1" dirty="0" err="1">
                <a:solidFill>
                  <a:srgbClr val="00B0F0"/>
                </a:solidFill>
              </a:rPr>
              <a:t>предшкольных</a:t>
            </a:r>
            <a:r>
              <a:rPr lang="ru-RU" sz="1400" b="1" dirty="0">
                <a:solidFill>
                  <a:srgbClr val="00B0F0"/>
                </a:solidFill>
              </a:rPr>
              <a:t> классов для организаций среднего образования, согласно приложению </a:t>
            </a:r>
            <a:r>
              <a:rPr lang="en-US" sz="1400" b="1" dirty="0" smtClean="0">
                <a:solidFill>
                  <a:srgbClr val="00B0F0"/>
                </a:solidFill>
              </a:rPr>
              <a:t>4;</a:t>
            </a:r>
            <a:endParaRPr lang="ru-RU" sz="1400" b="1" dirty="0">
              <a:solidFill>
                <a:srgbClr val="00B0F0"/>
              </a:solidFill>
            </a:endParaRPr>
          </a:p>
          <a:p>
            <a:pPr algn="just"/>
            <a:r>
              <a:rPr lang="en-US" sz="1400" b="1" dirty="0">
                <a:solidFill>
                  <a:srgbClr val="00B0F0"/>
                </a:solidFill>
              </a:rPr>
              <a:t>       </a:t>
            </a:r>
            <a:r>
              <a:rPr lang="ru-RU" sz="1400" b="1" dirty="0" smtClean="0">
                <a:solidFill>
                  <a:srgbClr val="00B0F0"/>
                </a:solidFill>
              </a:rPr>
              <a:t> форма </a:t>
            </a:r>
            <a:r>
              <a:rPr lang="ru-RU" sz="1400" b="1" dirty="0">
                <a:solidFill>
                  <a:srgbClr val="00B0F0"/>
                </a:solidFill>
              </a:rPr>
              <a:t>журнала факультативных занятий или надомного обучения для организаций среднего образования, согласно приложению </a:t>
            </a:r>
            <a:r>
              <a:rPr lang="en-US" sz="1400" b="1" dirty="0" smtClean="0">
                <a:solidFill>
                  <a:srgbClr val="00B0F0"/>
                </a:solidFill>
              </a:rPr>
              <a:t>5;</a:t>
            </a:r>
            <a:endParaRPr lang="ru-RU" sz="1400" b="1" dirty="0">
              <a:solidFill>
                <a:srgbClr val="00B0F0"/>
              </a:solidFill>
            </a:endParaRPr>
          </a:p>
          <a:p>
            <a:pPr algn="just"/>
            <a:r>
              <a:rPr lang="en-US" sz="1400" b="1" dirty="0">
                <a:solidFill>
                  <a:srgbClr val="00B0F0"/>
                </a:solidFill>
              </a:rPr>
              <a:t>       </a:t>
            </a:r>
            <a:r>
              <a:rPr lang="ru-RU" sz="1400" b="1" dirty="0" smtClean="0">
                <a:solidFill>
                  <a:srgbClr val="00B0F0"/>
                </a:solidFill>
              </a:rPr>
              <a:t> форма </a:t>
            </a:r>
            <a:r>
              <a:rPr lang="ru-RU" sz="1400" b="1" dirty="0">
                <a:solidFill>
                  <a:srgbClr val="00B0F0"/>
                </a:solidFill>
              </a:rPr>
              <a:t>календарно-тематического плана для педагога организаций среднего образования, согласно приложению </a:t>
            </a:r>
            <a:r>
              <a:rPr lang="en-US" sz="1400" b="1" dirty="0" smtClean="0">
                <a:solidFill>
                  <a:srgbClr val="00B0F0"/>
                </a:solidFill>
              </a:rPr>
              <a:t>6;</a:t>
            </a:r>
            <a:endParaRPr lang="ru-RU" sz="1400" b="1" dirty="0">
              <a:solidFill>
                <a:srgbClr val="00B0F0"/>
              </a:solidFill>
            </a:endParaRPr>
          </a:p>
          <a:p>
            <a:pPr algn="just"/>
            <a:r>
              <a:rPr lang="en-US" sz="1400" b="1" dirty="0">
                <a:solidFill>
                  <a:srgbClr val="00B0F0"/>
                </a:solidFill>
              </a:rPr>
              <a:t>       </a:t>
            </a:r>
            <a:r>
              <a:rPr lang="ru-RU" sz="1400" b="1" dirty="0" smtClean="0">
                <a:solidFill>
                  <a:srgbClr val="00B0F0"/>
                </a:solidFill>
              </a:rPr>
              <a:t>форма </a:t>
            </a:r>
            <a:r>
              <a:rPr lang="ru-RU" sz="1400" b="1" dirty="0">
                <a:solidFill>
                  <a:srgbClr val="00B0F0"/>
                </a:solidFill>
              </a:rPr>
              <a:t>поурочного плана или краткосрочного плана для педагога организаций среднего образования, согласно приложению </a:t>
            </a:r>
            <a:r>
              <a:rPr lang="en-US" sz="1400" b="1" dirty="0" smtClean="0">
                <a:solidFill>
                  <a:srgbClr val="00B0F0"/>
                </a:solidFill>
              </a:rPr>
              <a:t>7;</a:t>
            </a:r>
            <a:endParaRPr lang="ru-RU" sz="1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5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490" y="1268760"/>
            <a:ext cx="8136904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   </a:t>
            </a:r>
            <a:r>
              <a:rPr lang="ru-RU" sz="2400" b="1" dirty="0"/>
              <a:t>Календарно-тематический план для педагога организаций среднего </a:t>
            </a:r>
            <a:r>
              <a:rPr lang="ru-RU" sz="2400" b="1" dirty="0" smtClean="0"/>
              <a:t>образования: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32656"/>
            <a:ext cx="51125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solidFill>
                  <a:schemeClr val="tx1"/>
                </a:solidFill>
              </a:rPr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050" b="1" dirty="0" err="1">
                <a:solidFill>
                  <a:schemeClr val="tx1"/>
                </a:solidFill>
              </a:rPr>
              <a:t>послесреднего</a:t>
            </a:r>
            <a:r>
              <a:rPr lang="ru-RU" sz="1050" b="1" dirty="0">
                <a:solidFill>
                  <a:schemeClr val="tx1"/>
                </a:solidFill>
              </a:rPr>
              <a:t> образования, и их формы</a:t>
            </a:r>
          </a:p>
          <a:p>
            <a:r>
              <a:rPr lang="ru-RU" sz="1050" b="1" dirty="0">
                <a:solidFill>
                  <a:schemeClr val="tx1"/>
                </a:solidFill>
              </a:rPr>
              <a:t>Приказ Министра образования и науки Республики Казахстан от 6 апреля 2020 года № 130. </a:t>
            </a:r>
          </a:p>
        </p:txBody>
      </p:sp>
      <p:sp>
        <p:nvSpPr>
          <p:cNvPr id="11" name="Дуга 10"/>
          <p:cNvSpPr/>
          <p:nvPr/>
        </p:nvSpPr>
        <p:spPr>
          <a:xfrm>
            <a:off x="1187624" y="4941168"/>
            <a:ext cx="165618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92182" y="1988840"/>
            <a:ext cx="7368250" cy="4680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После утверждения  руководителем школы , загружается в систему </a:t>
            </a:r>
            <a:r>
              <a:rPr lang="ru-RU" sz="1600" dirty="0" err="1" smtClean="0">
                <a:solidFill>
                  <a:schemeClr val="tx1"/>
                </a:solidFill>
              </a:rPr>
              <a:t>Кунделик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37" y="2846388"/>
            <a:ext cx="6230937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82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490" y="1268760"/>
            <a:ext cx="8136904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/>
              <a:t> </a:t>
            </a:r>
            <a:r>
              <a:rPr lang="ru-RU" sz="2000" b="1" dirty="0"/>
              <a:t>Сведения об анализе по итогам проведения </a:t>
            </a:r>
            <a:r>
              <a:rPr lang="ru-RU" sz="2000" b="1" dirty="0" err="1"/>
              <a:t>суммативного</a:t>
            </a:r>
            <a:r>
              <a:rPr lang="ru-RU" sz="2000" b="1" dirty="0"/>
              <a:t> оценивания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32656"/>
            <a:ext cx="51125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solidFill>
                  <a:schemeClr val="tx1"/>
                </a:solidFill>
              </a:rPr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050" b="1" dirty="0" err="1">
                <a:solidFill>
                  <a:schemeClr val="tx1"/>
                </a:solidFill>
              </a:rPr>
              <a:t>послесреднего</a:t>
            </a:r>
            <a:r>
              <a:rPr lang="ru-RU" sz="1050" b="1" dirty="0">
                <a:solidFill>
                  <a:schemeClr val="tx1"/>
                </a:solidFill>
              </a:rPr>
              <a:t> образования, и их формы</a:t>
            </a:r>
          </a:p>
          <a:p>
            <a:r>
              <a:rPr lang="ru-RU" sz="1050" b="1" dirty="0">
                <a:solidFill>
                  <a:schemeClr val="tx1"/>
                </a:solidFill>
              </a:rPr>
              <a:t>Приказ Министра образования и науки Республики Казахстан от 6 апреля 2020 года № 130. </a:t>
            </a:r>
          </a:p>
        </p:txBody>
      </p:sp>
      <p:sp>
        <p:nvSpPr>
          <p:cNvPr id="11" name="Дуга 10"/>
          <p:cNvSpPr/>
          <p:nvPr/>
        </p:nvSpPr>
        <p:spPr>
          <a:xfrm>
            <a:off x="1187624" y="4941168"/>
            <a:ext cx="165618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4817" y="2018305"/>
            <a:ext cx="7368250" cy="4680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Данные пункты плана урока являются обязательными. Педагог имеет право внести дополнительные элементы с учетом особенностей предмета и потребностей учащихся.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835696" y="2731852"/>
            <a:ext cx="6048672" cy="3339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</a:t>
            </a: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bmk="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0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наименование</a:t>
            </a:r>
            <a:r>
              <a:rPr kumimoji="0" lang="en-US" sz="1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организации</a:t>
            </a:r>
            <a:r>
              <a:rPr kumimoji="0" lang="en-US" sz="1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образования</a:t>
            </a:r>
            <a:r>
              <a:rPr kumimoji="0" lang="en-US" sz="1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Сведения об анализе по итогам проведения </a:t>
            </a:r>
            <a:r>
              <a:rPr kumimoji="0" lang="ru-RU" sz="10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суммативного</a:t>
            </a:r>
            <a:r>
              <a:rPr kumimoji="0" lang="ru-RU" sz="1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оценивания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______ четверть по предмету ____________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Класс: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Количество учащихся: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Педагог: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Цель: Анализ результатов СОР и СОЧ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1. Анализ результатов СОР и СОЧ показал следующий уровень знаний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обучающихся: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высокий (В): 85-100%,</a:t>
            </a: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(перечисляем Ф.И. обучающихся)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средний (С): 40-84%,</a:t>
            </a: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(перечисляем Ф.И. обучающихся)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низкий (Н): 0-39%,</a:t>
            </a: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(перечисляем Ф.И. обучающихся)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2. Перечень затруднений, которые возникли у обучающихся при выполнении заданий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__________________________________________________________________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3. Причины, указанных выше затруднений у обучающихся при выполнении заданий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__________________________________________________________________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000" b="0" i="0" u="none" strike="noStrike" cap="none" normalizeH="0" baseline="0" dirty="0" smtClean="0" bmk="z46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4. Планируемая коррекционная работа: ________________________________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Дата____________________________ ФИО (при наличии) педагога ________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0021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490" y="1268760"/>
            <a:ext cx="8136904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/>
              <a:t> </a:t>
            </a:r>
            <a:r>
              <a:rPr lang="ru-RU" sz="2000" b="1" dirty="0"/>
              <a:t> План работы педагога-наставника с молодым специалистом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на ___________ учебный год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32656"/>
            <a:ext cx="51125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solidFill>
                  <a:schemeClr val="tx1"/>
                </a:solidFill>
              </a:rPr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050" b="1" dirty="0" err="1">
                <a:solidFill>
                  <a:schemeClr val="tx1"/>
                </a:solidFill>
              </a:rPr>
              <a:t>послесреднего</a:t>
            </a:r>
            <a:r>
              <a:rPr lang="ru-RU" sz="1050" b="1" dirty="0">
                <a:solidFill>
                  <a:schemeClr val="tx1"/>
                </a:solidFill>
              </a:rPr>
              <a:t> образования, и их формы</a:t>
            </a:r>
          </a:p>
          <a:p>
            <a:r>
              <a:rPr lang="ru-RU" sz="1050" b="1" dirty="0">
                <a:solidFill>
                  <a:schemeClr val="tx1"/>
                </a:solidFill>
              </a:rPr>
              <a:t>Приказ Министра образования и науки Республики Казахстан от 6 апреля 2020 года № 130. </a:t>
            </a:r>
          </a:p>
        </p:txBody>
      </p:sp>
      <p:sp>
        <p:nvSpPr>
          <p:cNvPr id="11" name="Дуга 10"/>
          <p:cNvSpPr/>
          <p:nvPr/>
        </p:nvSpPr>
        <p:spPr>
          <a:xfrm>
            <a:off x="1187624" y="4941168"/>
            <a:ext cx="165618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87624" y="2132856"/>
            <a:ext cx="7269448" cy="4464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Данные </a:t>
            </a:r>
            <a:r>
              <a:rPr lang="ru-RU" sz="1600" dirty="0" smtClean="0">
                <a:solidFill>
                  <a:srgbClr val="000000"/>
                </a:solidFill>
              </a:rPr>
              <a:t>Содержания 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деятельности должны соответствовать целям, задачам и направлениям работы, обозначенным в данном приложении. </a:t>
            </a:r>
            <a:r>
              <a:rPr lang="ru-RU" sz="1600" dirty="0" smtClean="0"/>
              <a:t> </a:t>
            </a:r>
            <a:r>
              <a:rPr lang="ru-RU" sz="1600" dirty="0"/>
              <a:t>являются обязательными. Педагог имеет право внести дополнительные элементы с учетом особенностей предмета и потребностей учащихся.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623093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803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490" y="1268760"/>
            <a:ext cx="8136904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/>
              <a:t> </a:t>
            </a:r>
            <a:r>
              <a:rPr lang="ru-RU" sz="2000" b="1" dirty="0"/>
              <a:t> План работы педагога-наставника с молодым специалистом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на ___________ учебный год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32656"/>
            <a:ext cx="51125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solidFill>
                  <a:schemeClr val="tx1"/>
                </a:solidFill>
              </a:rPr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050" b="1" dirty="0" err="1">
                <a:solidFill>
                  <a:schemeClr val="tx1"/>
                </a:solidFill>
              </a:rPr>
              <a:t>послесреднего</a:t>
            </a:r>
            <a:r>
              <a:rPr lang="ru-RU" sz="1050" b="1" dirty="0">
                <a:solidFill>
                  <a:schemeClr val="tx1"/>
                </a:solidFill>
              </a:rPr>
              <a:t> образования, и их формы</a:t>
            </a:r>
          </a:p>
          <a:p>
            <a:r>
              <a:rPr lang="ru-RU" sz="1050" b="1" dirty="0">
                <a:solidFill>
                  <a:schemeClr val="tx1"/>
                </a:solidFill>
              </a:rPr>
              <a:t>Приказ Министра образования и науки Республики Казахстан от 6 апреля 2020 года № 130. </a:t>
            </a:r>
          </a:p>
        </p:txBody>
      </p:sp>
      <p:sp>
        <p:nvSpPr>
          <p:cNvPr id="11" name="Дуга 10"/>
          <p:cNvSpPr/>
          <p:nvPr/>
        </p:nvSpPr>
        <p:spPr>
          <a:xfrm>
            <a:off x="1187624" y="4941168"/>
            <a:ext cx="165618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4817" y="2018305"/>
            <a:ext cx="7368250" cy="4680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Данные пункты плана урока являются обязательными. Педагог имеет право внести дополнительные элементы с учетом особенностей предмета и потребностей учащихся.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38" y="2782888"/>
            <a:ext cx="623093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72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490" y="1385216"/>
            <a:ext cx="8136904" cy="4818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</a:rPr>
              <a:t>П</a:t>
            </a:r>
            <a:r>
              <a:rPr lang="ru-RU" sz="1200" b="1" dirty="0" smtClean="0">
                <a:solidFill>
                  <a:schemeClr val="tx1"/>
                </a:solidFill>
              </a:rPr>
              <a:t>еречень </a:t>
            </a:r>
            <a:r>
              <a:rPr lang="ru-RU" sz="1200" b="1" dirty="0">
                <a:solidFill>
                  <a:schemeClr val="tx1"/>
                </a:solidFill>
              </a:rPr>
              <a:t>документов, обязательных для ведения педагогами организаций среднего, технического и профессионального, </a:t>
            </a:r>
            <a:r>
              <a:rPr lang="ru-RU" sz="1200" b="1" dirty="0" err="1">
                <a:solidFill>
                  <a:schemeClr val="tx1"/>
                </a:solidFill>
              </a:rPr>
              <a:t>послесреднего</a:t>
            </a:r>
            <a:r>
              <a:rPr lang="ru-RU" sz="1200" b="1" dirty="0">
                <a:solidFill>
                  <a:schemeClr val="tx1"/>
                </a:solidFill>
              </a:rPr>
              <a:t> образования согласно приложению </a:t>
            </a:r>
            <a:r>
              <a:rPr lang="en-US" sz="1200" b="1" dirty="0">
                <a:solidFill>
                  <a:schemeClr val="tx1"/>
                </a:solidFill>
              </a:rPr>
              <a:t>1 </a:t>
            </a:r>
            <a:r>
              <a:rPr lang="ru-RU" sz="1200" b="1" dirty="0" smtClean="0">
                <a:solidFill>
                  <a:schemeClr val="tx1"/>
                </a:solidFill>
              </a:rPr>
              <a:t>: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332656"/>
            <a:ext cx="47525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/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000" b="1" dirty="0" err="1"/>
              <a:t>послесреднего</a:t>
            </a:r>
            <a:r>
              <a:rPr lang="ru-RU" sz="1000" b="1" dirty="0"/>
              <a:t> образования, и их формы</a:t>
            </a:r>
            <a:endParaRPr lang="ru-RU" sz="1000" dirty="0"/>
          </a:p>
          <a:p>
            <a:r>
              <a:rPr lang="ru-RU" sz="1000" dirty="0"/>
              <a:t>Приказ Министра образования и науки Республики Казахстан от 6 апреля 2020 года № 130.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07496" y="1867048"/>
            <a:ext cx="4501008" cy="48023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tx1"/>
                </a:solidFill>
              </a:rPr>
              <a:t>     </a:t>
            </a:r>
            <a:r>
              <a:rPr lang="en-US" sz="1100" b="1" dirty="0">
                <a:solidFill>
                  <a:srgbClr val="00B0F0"/>
                </a:solidFill>
              </a:rPr>
              <a:t> </a:t>
            </a:r>
            <a:r>
              <a:rPr lang="ru-RU" sz="1100" b="1" dirty="0" smtClean="0">
                <a:solidFill>
                  <a:srgbClr val="00B0F0"/>
                </a:solidFill>
              </a:rPr>
              <a:t> форма </a:t>
            </a:r>
            <a:r>
              <a:rPr lang="ru-RU" sz="1100" b="1" dirty="0">
                <a:solidFill>
                  <a:srgbClr val="00B0F0"/>
                </a:solidFill>
              </a:rPr>
              <a:t>рабочего учебного плана для организаций среднего образования, согласно приложению </a:t>
            </a:r>
            <a:r>
              <a:rPr lang="en-US" sz="1100" b="1" dirty="0" smtClean="0">
                <a:solidFill>
                  <a:srgbClr val="00B0F0"/>
                </a:solidFill>
              </a:rPr>
              <a:t>25;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 smtClean="0">
                <a:solidFill>
                  <a:srgbClr val="00B0F0"/>
                </a:solidFill>
              </a:rPr>
              <a:t> форма </a:t>
            </a:r>
            <a:r>
              <a:rPr lang="ru-RU" sz="1100" b="1" dirty="0">
                <a:solidFill>
                  <a:srgbClr val="00B0F0"/>
                </a:solidFill>
              </a:rPr>
              <a:t>сведений об учебной нагрузке педагогов (тарификации) для организаций среднего образования, согласно приложению </a:t>
            </a:r>
            <a:r>
              <a:rPr lang="en-US" sz="1100" b="1" dirty="0" smtClean="0">
                <a:solidFill>
                  <a:srgbClr val="00B0F0"/>
                </a:solidFill>
              </a:rPr>
              <a:t>26;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 smtClean="0">
                <a:solidFill>
                  <a:srgbClr val="00B0F0"/>
                </a:solidFill>
              </a:rPr>
              <a:t> форма </a:t>
            </a:r>
            <a:r>
              <a:rPr lang="ru-RU" sz="1100" b="1" dirty="0">
                <a:solidFill>
                  <a:srgbClr val="00B0F0"/>
                </a:solidFill>
              </a:rPr>
              <a:t>протокола заседания научно-методического совета для организаций среднего образования, согласно приложению </a:t>
            </a:r>
            <a:r>
              <a:rPr lang="en-US" sz="1100" b="1" dirty="0" smtClean="0">
                <a:solidFill>
                  <a:srgbClr val="00B0F0"/>
                </a:solidFill>
              </a:rPr>
              <a:t>27;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 smtClean="0">
                <a:solidFill>
                  <a:srgbClr val="00B0F0"/>
                </a:solidFill>
              </a:rPr>
              <a:t> форма </a:t>
            </a:r>
            <a:r>
              <a:rPr lang="ru-RU" sz="1100" b="1" dirty="0">
                <a:solidFill>
                  <a:srgbClr val="00B0F0"/>
                </a:solidFill>
              </a:rPr>
              <a:t>журнала учета пропущенных и замещенных уроков для организаций среднего образования, согласно приложению </a:t>
            </a:r>
            <a:r>
              <a:rPr lang="en-US" sz="1100" b="1" dirty="0" smtClean="0">
                <a:solidFill>
                  <a:srgbClr val="00B0F0"/>
                </a:solidFill>
              </a:rPr>
              <a:t>28;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 smtClean="0">
                <a:solidFill>
                  <a:srgbClr val="00B0F0"/>
                </a:solidFill>
              </a:rPr>
              <a:t> форма </a:t>
            </a:r>
            <a:r>
              <a:rPr lang="ru-RU" sz="1100" b="1" dirty="0">
                <a:solidFill>
                  <a:srgbClr val="00B0F0"/>
                </a:solidFill>
              </a:rPr>
              <a:t>книги учета табелей успеваемости обучающихся для организаций среднего образования, согласно приложению </a:t>
            </a:r>
            <a:r>
              <a:rPr lang="en-US" sz="1100" b="1" dirty="0" smtClean="0">
                <a:solidFill>
                  <a:srgbClr val="00B0F0"/>
                </a:solidFill>
              </a:rPr>
              <a:t>29;</a:t>
            </a:r>
            <a:endParaRPr lang="ru-RU" sz="1100" b="1" dirty="0" smtClean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 smtClean="0">
                <a:solidFill>
                  <a:srgbClr val="00B0F0"/>
                </a:solidFill>
              </a:rPr>
              <a:t> форма </a:t>
            </a:r>
            <a:r>
              <a:rPr lang="ru-RU" sz="1100" b="1" dirty="0">
                <a:solidFill>
                  <a:srgbClr val="00B0F0"/>
                </a:solidFill>
              </a:rPr>
              <a:t>книги учета и выдачи аттестатов об окончании основной средней школы для организаций среднего образования, согласно приложению </a:t>
            </a:r>
            <a:r>
              <a:rPr lang="en-US" sz="1100" b="1" dirty="0">
                <a:solidFill>
                  <a:srgbClr val="00B0F0"/>
                </a:solidFill>
              </a:rPr>
              <a:t>30 к </a:t>
            </a:r>
            <a:r>
              <a:rPr lang="en-US" sz="1100" b="1" dirty="0" err="1" smtClean="0">
                <a:solidFill>
                  <a:srgbClr val="00B0F0"/>
                </a:solidFill>
              </a:rPr>
              <a:t>настоящему</a:t>
            </a:r>
            <a:r>
              <a:rPr lang="ru-RU" sz="1100" b="1" dirty="0">
                <a:solidFill>
                  <a:srgbClr val="00B0F0"/>
                </a:solidFill>
              </a:rPr>
              <a:t> </a:t>
            </a:r>
            <a:r>
              <a:rPr lang="en-US" sz="1100" b="1" dirty="0" err="1" smtClean="0">
                <a:solidFill>
                  <a:srgbClr val="00B0F0"/>
                </a:solidFill>
              </a:rPr>
              <a:t>приказу</a:t>
            </a:r>
            <a:r>
              <a:rPr lang="en-US" sz="1100" b="1" dirty="0">
                <a:solidFill>
                  <a:srgbClr val="00B0F0"/>
                </a:solidFill>
              </a:rPr>
              <a:t>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 smtClean="0">
                <a:solidFill>
                  <a:srgbClr val="00B0F0"/>
                </a:solidFill>
              </a:rPr>
              <a:t>форма </a:t>
            </a:r>
            <a:r>
              <a:rPr lang="ru-RU" sz="1100" b="1" dirty="0">
                <a:solidFill>
                  <a:srgbClr val="00B0F0"/>
                </a:solidFill>
              </a:rPr>
              <a:t>книги учета и выдачи аттестатов об общем среднем образовании для организаций среднего образования, согласно приложению </a:t>
            </a:r>
            <a:r>
              <a:rPr lang="en-US" sz="1100" b="1" dirty="0">
                <a:solidFill>
                  <a:srgbClr val="00B0F0"/>
                </a:solidFill>
              </a:rPr>
              <a:t>31 к </a:t>
            </a:r>
            <a:r>
              <a:rPr lang="en-US" sz="1100" b="1" dirty="0" err="1" smtClean="0">
                <a:solidFill>
                  <a:srgbClr val="00B0F0"/>
                </a:solidFill>
              </a:rPr>
              <a:t>настоящему</a:t>
            </a:r>
            <a:r>
              <a:rPr lang="en-US" sz="1100" b="1" dirty="0" smtClean="0">
                <a:solidFill>
                  <a:srgbClr val="00B0F0"/>
                </a:solidFill>
              </a:rPr>
              <a:t> </a:t>
            </a:r>
            <a:r>
              <a:rPr lang="en-US" sz="1100" b="1" dirty="0" err="1">
                <a:solidFill>
                  <a:srgbClr val="00B0F0"/>
                </a:solidFill>
              </a:rPr>
              <a:t>приказу</a:t>
            </a:r>
            <a:r>
              <a:rPr lang="en-US" sz="1100" b="1" dirty="0">
                <a:solidFill>
                  <a:srgbClr val="00B0F0"/>
                </a:solidFill>
              </a:rPr>
              <a:t>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 smtClean="0">
                <a:solidFill>
                  <a:srgbClr val="00B0F0"/>
                </a:solidFill>
              </a:rPr>
              <a:t>форма </a:t>
            </a:r>
            <a:r>
              <a:rPr lang="ru-RU" sz="1100" b="1" dirty="0">
                <a:solidFill>
                  <a:srgbClr val="00B0F0"/>
                </a:solidFill>
              </a:rPr>
              <a:t>книги учета выдачи похвальных листов и похвальных грамот для организаций среднего образования, согласно приложению </a:t>
            </a:r>
            <a:r>
              <a:rPr lang="en-US" sz="1100" b="1" dirty="0">
                <a:solidFill>
                  <a:srgbClr val="00B0F0"/>
                </a:solidFill>
              </a:rPr>
              <a:t>32 к </a:t>
            </a:r>
            <a:r>
              <a:rPr lang="en-US" sz="1100" b="1" dirty="0" err="1">
                <a:solidFill>
                  <a:srgbClr val="00B0F0"/>
                </a:solidFill>
              </a:rPr>
              <a:t>настоящему</a:t>
            </a:r>
            <a:r>
              <a:rPr lang="en-US" sz="1100" b="1" dirty="0">
                <a:solidFill>
                  <a:srgbClr val="00B0F0"/>
                </a:solidFill>
              </a:rPr>
              <a:t> </a:t>
            </a:r>
            <a:r>
              <a:rPr lang="en-US" sz="1100" b="1" dirty="0" err="1">
                <a:solidFill>
                  <a:srgbClr val="00B0F0"/>
                </a:solidFill>
              </a:rPr>
              <a:t>приказу</a:t>
            </a:r>
            <a:r>
              <a:rPr lang="en-US" sz="1100" b="1" dirty="0">
                <a:solidFill>
                  <a:srgbClr val="00B0F0"/>
                </a:solidFill>
              </a:rPr>
              <a:t>;</a:t>
            </a:r>
            <a:endParaRPr lang="ru-RU" sz="1100" b="1" dirty="0">
              <a:solidFill>
                <a:srgbClr val="00B0F0"/>
              </a:solidFill>
            </a:endParaRPr>
          </a:p>
          <a:p>
            <a:endParaRPr lang="ru-RU" sz="1100" b="1" dirty="0">
              <a:solidFill>
                <a:srgbClr val="00B0F0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1187624" y="4941168"/>
            <a:ext cx="165618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9512" y="1867048"/>
            <a:ext cx="4427984" cy="48023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tx1"/>
                </a:solidFill>
              </a:rPr>
              <a:t> </a:t>
            </a:r>
            <a:r>
              <a:rPr lang="en-US" sz="1100" b="1" dirty="0">
                <a:solidFill>
                  <a:schemeClr val="tx1"/>
                </a:solidFill>
              </a:rPr>
              <a:t>   </a:t>
            </a:r>
            <a:r>
              <a:rPr lang="en-US" sz="1100" b="1" dirty="0">
                <a:solidFill>
                  <a:srgbClr val="00B0F0"/>
                </a:solidFill>
              </a:rPr>
              <a:t> </a:t>
            </a:r>
            <a:r>
              <a:rPr lang="ru-RU" sz="1100" b="1" dirty="0" smtClean="0">
                <a:solidFill>
                  <a:srgbClr val="00B0F0"/>
                </a:solidFill>
              </a:rPr>
              <a:t> форма </a:t>
            </a:r>
            <a:r>
              <a:rPr lang="ru-RU" sz="1100" b="1" dirty="0">
                <a:solidFill>
                  <a:srgbClr val="00B0F0"/>
                </a:solidFill>
              </a:rPr>
              <a:t>плана учебно-воспитательной работы для организаций среднего образования, согласно приложению </a:t>
            </a:r>
            <a:r>
              <a:rPr lang="en-US" sz="1100" b="1" dirty="0" smtClean="0">
                <a:solidFill>
                  <a:srgbClr val="00B0F0"/>
                </a:solidFill>
              </a:rPr>
              <a:t>15;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 smtClean="0">
                <a:solidFill>
                  <a:srgbClr val="00B0F0"/>
                </a:solidFill>
              </a:rPr>
              <a:t> форма </a:t>
            </a:r>
            <a:r>
              <a:rPr lang="ru-RU" sz="1100" b="1" dirty="0">
                <a:solidFill>
                  <a:srgbClr val="00B0F0"/>
                </a:solidFill>
              </a:rPr>
              <a:t>плана развития школы для организаций среднего образования, согласно приложению </a:t>
            </a:r>
            <a:r>
              <a:rPr lang="en-US" sz="1100" b="1" dirty="0" smtClean="0">
                <a:solidFill>
                  <a:srgbClr val="00B0F0"/>
                </a:solidFill>
              </a:rPr>
              <a:t>16;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 smtClean="0">
                <a:solidFill>
                  <a:srgbClr val="00B0F0"/>
                </a:solidFill>
              </a:rPr>
              <a:t>форма </a:t>
            </a:r>
            <a:r>
              <a:rPr lang="ru-RU" sz="1100" b="1" dirty="0">
                <a:solidFill>
                  <a:srgbClr val="00B0F0"/>
                </a:solidFill>
              </a:rPr>
              <a:t>плана </a:t>
            </a:r>
            <a:r>
              <a:rPr lang="ru-RU" sz="1100" b="1" dirty="0" err="1">
                <a:solidFill>
                  <a:srgbClr val="00B0F0"/>
                </a:solidFill>
              </a:rPr>
              <a:t>внутришкольного</a:t>
            </a:r>
            <a:r>
              <a:rPr lang="ru-RU" sz="1100" b="1" dirty="0">
                <a:solidFill>
                  <a:srgbClr val="00B0F0"/>
                </a:solidFill>
              </a:rPr>
              <a:t> контроля, согласно приложению </a:t>
            </a:r>
            <a:r>
              <a:rPr lang="en-US" sz="1100" b="1" dirty="0" smtClean="0">
                <a:solidFill>
                  <a:srgbClr val="00B0F0"/>
                </a:solidFill>
              </a:rPr>
              <a:t>17;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 smtClean="0">
                <a:solidFill>
                  <a:srgbClr val="00B0F0"/>
                </a:solidFill>
              </a:rPr>
              <a:t>форма </a:t>
            </a:r>
            <a:r>
              <a:rPr lang="ru-RU" sz="1100" b="1" dirty="0">
                <a:solidFill>
                  <a:srgbClr val="00B0F0"/>
                </a:solidFill>
              </a:rPr>
              <a:t>книги регистрации приказов для организаций среднего образования, согласно </a:t>
            </a:r>
            <a:r>
              <a:rPr lang="ru-RU" sz="1100" b="1" dirty="0" smtClean="0">
                <a:solidFill>
                  <a:srgbClr val="00B0F0"/>
                </a:solidFill>
              </a:rPr>
              <a:t>приложению</a:t>
            </a:r>
            <a:r>
              <a:rPr lang="en-US" sz="1100" b="1" dirty="0" smtClean="0">
                <a:solidFill>
                  <a:srgbClr val="00B0F0"/>
                </a:solidFill>
              </a:rPr>
              <a:t>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 smtClean="0">
                <a:solidFill>
                  <a:srgbClr val="00B0F0"/>
                </a:solidFill>
              </a:rPr>
              <a:t>форма </a:t>
            </a:r>
            <a:r>
              <a:rPr lang="ru-RU" sz="1100" b="1" dirty="0">
                <a:solidFill>
                  <a:srgbClr val="00B0F0"/>
                </a:solidFill>
              </a:rPr>
              <a:t>книги протоколов педагогического совета для организаций среднего образования, согласно приложению </a:t>
            </a:r>
            <a:r>
              <a:rPr lang="en-US" sz="1100" b="1" dirty="0" smtClean="0">
                <a:solidFill>
                  <a:srgbClr val="00B0F0"/>
                </a:solidFill>
              </a:rPr>
              <a:t>19;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 smtClean="0">
                <a:solidFill>
                  <a:srgbClr val="00B0F0"/>
                </a:solidFill>
              </a:rPr>
              <a:t> форма </a:t>
            </a:r>
            <a:r>
              <a:rPr lang="ru-RU" sz="1100" b="1" dirty="0">
                <a:solidFill>
                  <a:srgbClr val="00B0F0"/>
                </a:solidFill>
              </a:rPr>
              <a:t>книги учета личного состава педагогов для организаций среднего образования, согласно приложению </a:t>
            </a:r>
            <a:r>
              <a:rPr lang="en-US" sz="1100" b="1" dirty="0" smtClean="0">
                <a:solidFill>
                  <a:srgbClr val="00B0F0"/>
                </a:solidFill>
              </a:rPr>
              <a:t>20;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 smtClean="0">
                <a:solidFill>
                  <a:srgbClr val="00B0F0"/>
                </a:solidFill>
              </a:rPr>
              <a:t>форма </a:t>
            </a:r>
            <a:r>
              <a:rPr lang="ru-RU" sz="1100" b="1" dirty="0">
                <a:solidFill>
                  <a:srgbClr val="00B0F0"/>
                </a:solidFill>
              </a:rPr>
              <a:t>алфавитной книги записи обучающихся для организаций среднего образования, согласно приложению </a:t>
            </a:r>
            <a:r>
              <a:rPr lang="en-US" sz="1100" b="1" dirty="0" smtClean="0">
                <a:solidFill>
                  <a:srgbClr val="00B0F0"/>
                </a:solidFill>
              </a:rPr>
              <a:t>21;</a:t>
            </a:r>
            <a:endParaRPr lang="ru-RU" sz="1100" b="1" dirty="0" smtClean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</a:t>
            </a:r>
            <a:r>
              <a:rPr lang="ru-RU" sz="1100" b="1" dirty="0">
                <a:solidFill>
                  <a:srgbClr val="00B0F0"/>
                </a:solidFill>
              </a:rPr>
              <a:t> форма книги учета выбывших обучающихся для организаций среднего образования, согласно приложению </a:t>
            </a:r>
            <a:r>
              <a:rPr lang="en-US" sz="1100" b="1" dirty="0">
                <a:solidFill>
                  <a:srgbClr val="00B0F0"/>
                </a:solidFill>
              </a:rPr>
              <a:t>22 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>
                <a:solidFill>
                  <a:srgbClr val="00B0F0"/>
                </a:solidFill>
              </a:rPr>
              <a:t> форма книги учета прибывших обучающихся для организаций среднего образования, согласно приложению </a:t>
            </a:r>
            <a:r>
              <a:rPr lang="en-US" sz="1100" b="1" dirty="0">
                <a:solidFill>
                  <a:srgbClr val="00B0F0"/>
                </a:solidFill>
              </a:rPr>
              <a:t>23;</a:t>
            </a:r>
            <a:endParaRPr lang="ru-RU" sz="1100" b="1" dirty="0">
              <a:solidFill>
                <a:srgbClr val="00B0F0"/>
              </a:solidFill>
            </a:endParaRPr>
          </a:p>
          <a:p>
            <a:r>
              <a:rPr lang="en-US" sz="1100" b="1" dirty="0">
                <a:solidFill>
                  <a:srgbClr val="00B0F0"/>
                </a:solidFill>
              </a:rPr>
              <a:t>       </a:t>
            </a:r>
            <a:r>
              <a:rPr lang="ru-RU" sz="1100" b="1" dirty="0">
                <a:solidFill>
                  <a:srgbClr val="00B0F0"/>
                </a:solidFill>
              </a:rPr>
              <a:t> форма плана научно-методической работы для организаций среднего образования, согласно приложению </a:t>
            </a:r>
            <a:r>
              <a:rPr lang="en-US" sz="1100" b="1" dirty="0">
                <a:solidFill>
                  <a:srgbClr val="00B0F0"/>
                </a:solidFill>
              </a:rPr>
              <a:t>24;</a:t>
            </a:r>
            <a:endParaRPr lang="ru-RU" sz="11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6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490" y="1385216"/>
            <a:ext cx="8136904" cy="4818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  </a:t>
            </a:r>
            <a:r>
              <a:rPr lang="ru-RU" sz="1200" b="1" dirty="0">
                <a:solidFill>
                  <a:schemeClr val="tx1"/>
                </a:solidFill>
              </a:rPr>
              <a:t>Перечень документов, обязательных для ведения педагогами организаций среднего образования: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     </a:t>
            </a:r>
            <a:r>
              <a:rPr lang="ru-RU" sz="1200" b="1" dirty="0">
                <a:solidFill>
                  <a:schemeClr val="tx1"/>
                </a:solidFill>
              </a:rPr>
              <a:t> 1.1. по обучению и воспитанию обучающихся и (или) воспитанников (педагоги всех предметов):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332656"/>
            <a:ext cx="47525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/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000" b="1" dirty="0" err="1"/>
              <a:t>послесреднего</a:t>
            </a:r>
            <a:r>
              <a:rPr lang="ru-RU" sz="1000" b="1" dirty="0"/>
              <a:t> образования, и их формы</a:t>
            </a:r>
            <a:endParaRPr lang="ru-RU" sz="1000" dirty="0"/>
          </a:p>
          <a:p>
            <a:r>
              <a:rPr lang="ru-RU" sz="1000" dirty="0"/>
              <a:t>Приказ Министра образования и науки Республики Казахстан от 6 апреля 2020 года № 130.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1187624" y="4941168"/>
            <a:ext cx="165618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55576" y="1988840"/>
            <a:ext cx="7704856" cy="4680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   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  </a:t>
            </a:r>
            <a:r>
              <a:rPr lang="ru-RU" sz="1600" b="1" dirty="0">
                <a:solidFill>
                  <a:schemeClr val="tx1"/>
                </a:solidFill>
              </a:rPr>
              <a:t>1) классный журнал для 1-4 классов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2) классный журнал для 5-11 (12) классов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3) журнал </a:t>
            </a:r>
            <a:r>
              <a:rPr lang="ru-RU" sz="1600" b="1" dirty="0" err="1">
                <a:solidFill>
                  <a:schemeClr val="tx1"/>
                </a:solidFill>
              </a:rPr>
              <a:t>предшкольных</a:t>
            </a:r>
            <a:r>
              <a:rPr lang="ru-RU" sz="1600" b="1" dirty="0">
                <a:solidFill>
                  <a:schemeClr val="tx1"/>
                </a:solidFill>
              </a:rPr>
              <a:t> классов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4) журнал факультативных занятий или надомного обучения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5) календарно-тематический план для педагога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6) поурочный план или краткосрочный план для педагога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7) сведения об анализе по итогам проведения </a:t>
            </a:r>
            <a:r>
              <a:rPr lang="ru-RU" sz="1600" b="1" dirty="0" err="1">
                <a:solidFill>
                  <a:schemeClr val="tx1"/>
                </a:solidFill>
              </a:rPr>
              <a:t>суммативного</a:t>
            </a:r>
            <a:r>
              <a:rPr lang="ru-RU" sz="1600" b="1" dirty="0">
                <a:solidFill>
                  <a:schemeClr val="tx1"/>
                </a:solidFill>
              </a:rPr>
              <a:t> оценивания;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8) план работы педагога – наставника с молодым специалистом;</a:t>
            </a:r>
          </a:p>
        </p:txBody>
      </p:sp>
    </p:spTree>
    <p:extLst>
      <p:ext uri="{BB962C8B-B14F-4D97-AF65-F5344CB8AC3E}">
        <p14:creationId xmlns:p14="http://schemas.microsoft.com/office/powerpoint/2010/main" val="136119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490" y="1385216"/>
            <a:ext cx="8136904" cy="4818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   </a:t>
            </a:r>
            <a:r>
              <a:rPr lang="ru-RU" sz="1200" b="1" dirty="0">
                <a:solidFill>
                  <a:schemeClr val="tx1"/>
                </a:solidFill>
              </a:rPr>
              <a:t>1.2. по воспитанию обучающихся и (или) воспитанников (педагог, выполняющий функции классного руководителя):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332656"/>
            <a:ext cx="47525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/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000" b="1" dirty="0" err="1"/>
              <a:t>послесреднего</a:t>
            </a:r>
            <a:r>
              <a:rPr lang="ru-RU" sz="1000" b="1" dirty="0"/>
              <a:t> образования, и их формы</a:t>
            </a:r>
            <a:endParaRPr lang="ru-RU" sz="1000" dirty="0"/>
          </a:p>
          <a:p>
            <a:r>
              <a:rPr lang="ru-RU" sz="1000" dirty="0"/>
              <a:t>Приказ Министра образования и науки Республики Казахстан от 6 апреля 2020 года № 130.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1187624" y="4941168"/>
            <a:ext cx="165618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4817" y="1988840"/>
            <a:ext cx="7368250" cy="4680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   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  </a:t>
            </a:r>
            <a:r>
              <a:rPr lang="ru-RU" sz="1600" b="1" dirty="0">
                <a:solidFill>
                  <a:srgbClr val="FF0000"/>
                </a:solidFill>
              </a:rPr>
              <a:t>1) план воспитательной работы;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</a:t>
            </a:r>
            <a:r>
              <a:rPr lang="en-US" sz="1600" b="1" dirty="0">
                <a:solidFill>
                  <a:srgbClr val="FF0000"/>
                </a:solidFill>
              </a:rPr>
              <a:t>    </a:t>
            </a:r>
            <a:r>
              <a:rPr lang="ru-RU" sz="1600" b="1" dirty="0">
                <a:solidFill>
                  <a:srgbClr val="FF0000"/>
                </a:solidFill>
              </a:rPr>
              <a:t> 2) протокол родительского собрания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rgbClr val="FF0000"/>
                </a:solidFill>
              </a:rPr>
              <a:t> 3) личное дело обучающегося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rgbClr val="FF0000"/>
                </a:solidFill>
              </a:rPr>
              <a:t> 4) табель успеваемости обучающегося 1-4 классов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</a:t>
            </a:r>
            <a:r>
              <a:rPr lang="en-US" sz="1600" b="1" dirty="0">
                <a:solidFill>
                  <a:srgbClr val="FF0000"/>
                </a:solidFill>
              </a:rPr>
              <a:t>  </a:t>
            </a:r>
            <a:r>
              <a:rPr lang="ru-RU" sz="1600" b="1" dirty="0">
                <a:solidFill>
                  <a:srgbClr val="FF0000"/>
                </a:solidFill>
              </a:rPr>
              <a:t> 5) табель успеваемости обучающегося 5-11 (12) классов для организаций среднего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676103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490" y="1268760"/>
            <a:ext cx="8136904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   </a:t>
            </a:r>
            <a:r>
              <a:rPr lang="ru-RU" sz="1200" b="1" dirty="0">
                <a:solidFill>
                  <a:schemeClr val="tx1"/>
                </a:solidFill>
              </a:rPr>
              <a:t>П</a:t>
            </a:r>
            <a:r>
              <a:rPr lang="ru-RU" sz="1200" b="1" dirty="0" smtClean="0">
                <a:solidFill>
                  <a:schemeClr val="tx1"/>
                </a:solidFill>
              </a:rPr>
              <a:t>о </a:t>
            </a:r>
            <a:r>
              <a:rPr lang="ru-RU" sz="1200" b="1" dirty="0">
                <a:solidFill>
                  <a:schemeClr val="tx1"/>
                </a:solidFill>
              </a:rPr>
              <a:t>организации образовательной деятельности (руководитель, заместитель руководителя по направлениям деятельности (по учебной работе, воспитательной работе, по профильному обучению, по информационным технологиям):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     </a:t>
            </a:r>
            <a:r>
              <a:rPr lang="ru-RU" sz="1200" b="1" dirty="0">
                <a:solidFill>
                  <a:schemeClr val="tx1"/>
                </a:solidFill>
              </a:rPr>
              <a:t> руководитель: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32656"/>
            <a:ext cx="51125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/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000" b="1" dirty="0" err="1"/>
              <a:t>послесреднего</a:t>
            </a:r>
            <a:r>
              <a:rPr lang="ru-RU" sz="1000" b="1" dirty="0"/>
              <a:t> образования, и их формы</a:t>
            </a:r>
            <a:endParaRPr lang="ru-RU" sz="1000" dirty="0"/>
          </a:p>
          <a:p>
            <a:r>
              <a:rPr lang="ru-RU" sz="1000" dirty="0"/>
              <a:t>Приказ Министра образования и науки Республики Казахстан от 6 апреля 2020 года № 130.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1187624" y="4941168"/>
            <a:ext cx="165618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4817" y="1988840"/>
            <a:ext cx="7368250" cy="4680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   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  </a:t>
            </a:r>
            <a:r>
              <a:rPr lang="ru-RU" sz="1600" b="1" dirty="0">
                <a:solidFill>
                  <a:schemeClr val="tx1"/>
                </a:solidFill>
              </a:rPr>
              <a:t>1) план учебно-воспитательной работы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2) план развития школы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3) план </a:t>
            </a:r>
            <a:r>
              <a:rPr lang="ru-RU" sz="1600" b="1" dirty="0" err="1">
                <a:solidFill>
                  <a:schemeClr val="tx1"/>
                </a:solidFill>
              </a:rPr>
              <a:t>внутришкольного</a:t>
            </a:r>
            <a:r>
              <a:rPr lang="ru-RU" sz="1600" b="1" dirty="0">
                <a:solidFill>
                  <a:schemeClr val="tx1"/>
                </a:solidFill>
              </a:rPr>
              <a:t> контроля;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4) книга регистрации приказов (по основной деятельности, по личному составу, по движению учащихся)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5) книга протоколов педагогического совета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6) книга учета личного состава педагогов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7) алфавитная книга записи обучающихся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8) книга учета выбывших обучающихся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9) книга учета прибывших обучающихся для организаций среднего образования;</a:t>
            </a:r>
          </a:p>
        </p:txBody>
      </p:sp>
    </p:spTree>
    <p:extLst>
      <p:ext uri="{BB962C8B-B14F-4D97-AF65-F5344CB8AC3E}">
        <p14:creationId xmlns:p14="http://schemas.microsoft.com/office/powerpoint/2010/main" val="242299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490" y="1268760"/>
            <a:ext cx="8136904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 </a:t>
            </a:r>
            <a:r>
              <a:rPr lang="ru-RU" sz="1200" b="1" dirty="0">
                <a:solidFill>
                  <a:schemeClr val="tx1"/>
                </a:solidFill>
              </a:rPr>
              <a:t>З</a:t>
            </a:r>
            <a:r>
              <a:rPr lang="ru-RU" sz="1200" b="1" dirty="0" smtClean="0">
                <a:solidFill>
                  <a:schemeClr val="tx1"/>
                </a:solidFill>
              </a:rPr>
              <a:t>аместитель </a:t>
            </a:r>
            <a:r>
              <a:rPr lang="ru-RU" sz="1200" b="1" dirty="0">
                <a:solidFill>
                  <a:schemeClr val="tx1"/>
                </a:solidFill>
              </a:rPr>
              <a:t>руководителя по направлениям деятельности (учебной, воспитательной, научно-методической, по профильному обучению, по информационным технологиям):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32656"/>
            <a:ext cx="51125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/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000" b="1" dirty="0" err="1"/>
              <a:t>послесреднего</a:t>
            </a:r>
            <a:r>
              <a:rPr lang="ru-RU" sz="1000" b="1" dirty="0"/>
              <a:t> образования, и их формы</a:t>
            </a:r>
            <a:endParaRPr lang="ru-RU" sz="1000" dirty="0"/>
          </a:p>
          <a:p>
            <a:r>
              <a:rPr lang="ru-RU" sz="1000" dirty="0"/>
              <a:t>Приказ Министра образования и науки Республики Казахстан от 6 апреля 2020 года № 130.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1187624" y="4941168"/>
            <a:ext cx="165618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4817" y="1988840"/>
            <a:ext cx="7368250" cy="4680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   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 </a:t>
            </a:r>
            <a:r>
              <a:rPr lang="ru-RU" sz="1600" b="1" dirty="0">
                <a:solidFill>
                  <a:schemeClr val="tx1"/>
                </a:solidFill>
              </a:rPr>
              <a:t> 1) план научно-методической работы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2) рабочий учебный план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3) сведения об учебной нагрузке педагогов (тарификации)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4) протокол заседания научно-методического совета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5) журнал учета пропущенных и замещенных уроков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6) книга учета табелей успеваемости обучающихся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7) книга учета и выдачи аттестатов об окончании основной средней школы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8) книга учета и выдачи аттестатов об общем среднем образовании для организаций среднего образования;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     </a:t>
            </a:r>
            <a:r>
              <a:rPr lang="ru-RU" sz="1600" b="1" dirty="0">
                <a:solidFill>
                  <a:schemeClr val="tx1"/>
                </a:solidFill>
              </a:rPr>
              <a:t> 9) книга учета выдачи похвальных листов и похвальных грамот для организаций среднего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27422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490" y="1268760"/>
            <a:ext cx="8136904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   </a:t>
            </a:r>
            <a:r>
              <a:rPr lang="ru-RU" sz="2400" b="1" dirty="0" smtClean="0"/>
              <a:t>Классный </a:t>
            </a:r>
            <a:r>
              <a:rPr lang="ru-RU" sz="2400" b="1" dirty="0"/>
              <a:t>журнал </a:t>
            </a:r>
            <a:r>
              <a:rPr lang="ru-RU" sz="2400" b="1" dirty="0" smtClean="0"/>
              <a:t>в организаций </a:t>
            </a:r>
            <a:r>
              <a:rPr lang="ru-RU" sz="2400" b="1" dirty="0"/>
              <a:t>среднего образования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32656"/>
            <a:ext cx="51125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solidFill>
                  <a:schemeClr val="tx1"/>
                </a:solidFill>
              </a:rPr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050" b="1" dirty="0" err="1">
                <a:solidFill>
                  <a:schemeClr val="tx1"/>
                </a:solidFill>
              </a:rPr>
              <a:t>послесреднего</a:t>
            </a:r>
            <a:r>
              <a:rPr lang="ru-RU" sz="1050" b="1" dirty="0">
                <a:solidFill>
                  <a:schemeClr val="tx1"/>
                </a:solidFill>
              </a:rPr>
              <a:t> образования, и их формы</a:t>
            </a:r>
          </a:p>
          <a:p>
            <a:r>
              <a:rPr lang="ru-RU" sz="1050" b="1" dirty="0">
                <a:solidFill>
                  <a:schemeClr val="tx1"/>
                </a:solidFill>
              </a:rPr>
              <a:t>Приказ Министра образования и науки Республики Казахстан от 6 апреля 2020 года № 130. </a:t>
            </a:r>
          </a:p>
        </p:txBody>
      </p:sp>
      <p:sp>
        <p:nvSpPr>
          <p:cNvPr id="11" name="Дуга 10"/>
          <p:cNvSpPr/>
          <p:nvPr/>
        </p:nvSpPr>
        <p:spPr>
          <a:xfrm>
            <a:off x="1187624" y="4941168"/>
            <a:ext cx="165618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4817" y="1988840"/>
            <a:ext cx="7368250" cy="4680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   </a:t>
            </a:r>
            <a:r>
              <a:rPr lang="ru-RU" sz="1600" b="1" dirty="0" smtClean="0">
                <a:solidFill>
                  <a:schemeClr val="tx1"/>
                </a:solidFill>
              </a:rPr>
              <a:t>Показатели физической подготовленности обучающихся (заполняется педагогом физической культуры два раза в год).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tx1"/>
                </a:solidFill>
              </a:rPr>
              <a:t>Замечания по ведению журнала (заполняется заместителем директора по учебно-воспитательной работе или директором школы)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tx1"/>
                </a:solidFill>
              </a:rPr>
              <a:t>Классный журнал является документом строгой отчетности, ведение которого обязательно для каждого педагога и классного руководителя.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tx1"/>
                </a:solidFill>
              </a:rPr>
              <a:t>  Классный журнал при подключении организации образования к электронной системе заполняется только в электронном формате, заполнение его в бумажном варианте не допускается.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tx1"/>
                </a:solidFill>
              </a:rPr>
              <a:t>Сведения </a:t>
            </a:r>
            <a:r>
              <a:rPr lang="ru-RU" sz="1600" b="1" dirty="0">
                <a:solidFill>
                  <a:schemeClr val="tx1"/>
                </a:solidFill>
              </a:rPr>
              <a:t>о сдаче Президентских тестов физической подготовленности </a:t>
            </a:r>
            <a:r>
              <a:rPr lang="ru-RU" sz="1600" b="1" dirty="0">
                <a:solidFill>
                  <a:srgbClr val="FF0000"/>
                </a:solidFill>
              </a:rPr>
              <a:t>(заполняется педагогом физической культуры в 5-х, 10-х и 12-х классах)</a:t>
            </a:r>
          </a:p>
          <a:p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2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490" y="1268760"/>
            <a:ext cx="8136904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   </a:t>
            </a:r>
            <a:r>
              <a:rPr lang="ru-RU" sz="2400" b="1" dirty="0"/>
              <a:t>Журнал </a:t>
            </a:r>
            <a:r>
              <a:rPr lang="ru-RU" sz="2400" b="1" dirty="0" err="1"/>
              <a:t>предшкольных</a:t>
            </a:r>
            <a:r>
              <a:rPr lang="ru-RU" sz="2400" b="1" dirty="0"/>
              <a:t> классов для организаций среднего образования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32656"/>
            <a:ext cx="51125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solidFill>
                  <a:schemeClr val="tx1"/>
                </a:solidFill>
              </a:rPr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050" b="1" dirty="0" err="1">
                <a:solidFill>
                  <a:schemeClr val="tx1"/>
                </a:solidFill>
              </a:rPr>
              <a:t>послесреднего</a:t>
            </a:r>
            <a:r>
              <a:rPr lang="ru-RU" sz="1050" b="1" dirty="0">
                <a:solidFill>
                  <a:schemeClr val="tx1"/>
                </a:solidFill>
              </a:rPr>
              <a:t> образования, и их формы</a:t>
            </a:r>
          </a:p>
          <a:p>
            <a:r>
              <a:rPr lang="ru-RU" sz="1050" b="1" dirty="0">
                <a:solidFill>
                  <a:schemeClr val="tx1"/>
                </a:solidFill>
              </a:rPr>
              <a:t>Приказ Министра образования и науки Республики Казахстан от 6 апреля 2020 года № 130. </a:t>
            </a:r>
          </a:p>
        </p:txBody>
      </p:sp>
      <p:sp>
        <p:nvSpPr>
          <p:cNvPr id="11" name="Дуга 10"/>
          <p:cNvSpPr/>
          <p:nvPr/>
        </p:nvSpPr>
        <p:spPr>
          <a:xfrm>
            <a:off x="1187624" y="4941168"/>
            <a:ext cx="165618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4817" y="1988840"/>
            <a:ext cx="7368250" cy="4680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   Примечание: Журнал </a:t>
            </a:r>
            <a:r>
              <a:rPr lang="ru-RU" sz="1600" dirty="0" err="1" smtClean="0">
                <a:solidFill>
                  <a:schemeClr val="tx1"/>
                </a:solidFill>
              </a:rPr>
              <a:t>предшкольных</a:t>
            </a:r>
            <a:r>
              <a:rPr lang="ru-RU" sz="1600" dirty="0" smtClean="0">
                <a:solidFill>
                  <a:schemeClr val="tx1"/>
                </a:solidFill>
              </a:rPr>
              <a:t> классов ведется в организациях среднего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образования, имеющих классы </a:t>
            </a:r>
            <a:r>
              <a:rPr lang="ru-RU" sz="1600" dirty="0" err="1" smtClean="0">
                <a:solidFill>
                  <a:schemeClr val="tx1"/>
                </a:solidFill>
              </a:rPr>
              <a:t>предшкольной</a:t>
            </a:r>
            <a:r>
              <a:rPr lang="ru-RU" sz="1600" dirty="0" smtClean="0">
                <a:solidFill>
                  <a:schemeClr val="tx1"/>
                </a:solidFill>
              </a:rPr>
              <a:t> подготовки.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     </a:t>
            </a:r>
            <a:r>
              <a:rPr lang="ru-RU" sz="1600" dirty="0" smtClean="0">
                <a:solidFill>
                  <a:schemeClr val="tx1"/>
                </a:solidFill>
              </a:rPr>
              <a:t> Классный журнал </a:t>
            </a:r>
            <a:r>
              <a:rPr lang="ru-RU" sz="1600" dirty="0" err="1" smtClean="0">
                <a:solidFill>
                  <a:schemeClr val="tx1"/>
                </a:solidFill>
              </a:rPr>
              <a:t>предшкольных</a:t>
            </a:r>
            <a:r>
              <a:rPr lang="ru-RU" sz="1600" dirty="0" smtClean="0">
                <a:solidFill>
                  <a:schemeClr val="tx1"/>
                </a:solidFill>
              </a:rPr>
              <a:t> классов при подключении организации образования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к электронной системе заполняется только в электронном формате, заполнение его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в бумажном варианте не допускается.</a:t>
            </a:r>
            <a:r>
              <a:rPr lang="ru-RU" sz="1600" dirty="0"/>
              <a:t> Замечания по ведению журнала</a:t>
            </a:r>
          </a:p>
          <a:p>
            <a:r>
              <a:rPr lang="en-US" sz="1600" dirty="0">
                <a:solidFill>
                  <a:schemeClr val="tx1"/>
                </a:solidFill>
              </a:rPr>
              <a:t>     </a:t>
            </a:r>
            <a:r>
              <a:rPr lang="ru-RU" sz="1600" dirty="0">
                <a:solidFill>
                  <a:schemeClr val="tx1"/>
                </a:solidFill>
              </a:rPr>
              <a:t> (заполняется заместителем директора по учебно-воспитательной</a:t>
            </a:r>
          </a:p>
          <a:p>
            <a:r>
              <a:rPr lang="en-US" sz="1600" dirty="0">
                <a:solidFill>
                  <a:schemeClr val="tx1"/>
                </a:solidFill>
              </a:rPr>
              <a:t>      </a:t>
            </a:r>
            <a:r>
              <a:rPr lang="en-US" sz="1600" dirty="0" err="1">
                <a:solidFill>
                  <a:schemeClr val="tx1"/>
                </a:solidFill>
              </a:rPr>
              <a:t>работе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или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директором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16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490" y="1268760"/>
            <a:ext cx="8136904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   </a:t>
            </a:r>
            <a:r>
              <a:rPr lang="ru-RU" sz="2400" b="1" dirty="0"/>
              <a:t>Журнал факультативных занятий или надомного обучения для организаций среднего образования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32656"/>
            <a:ext cx="51125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solidFill>
                  <a:schemeClr val="tx1"/>
                </a:solidFill>
              </a:rPr>
              <a:t>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050" b="1" dirty="0" err="1">
                <a:solidFill>
                  <a:schemeClr val="tx1"/>
                </a:solidFill>
              </a:rPr>
              <a:t>послесреднего</a:t>
            </a:r>
            <a:r>
              <a:rPr lang="ru-RU" sz="1050" b="1" dirty="0">
                <a:solidFill>
                  <a:schemeClr val="tx1"/>
                </a:solidFill>
              </a:rPr>
              <a:t> образования, и их формы</a:t>
            </a:r>
          </a:p>
          <a:p>
            <a:r>
              <a:rPr lang="ru-RU" sz="1050" b="1" dirty="0">
                <a:solidFill>
                  <a:schemeClr val="tx1"/>
                </a:solidFill>
              </a:rPr>
              <a:t>Приказ Министра образования и науки Республики Казахстан от 6 апреля 2020 года № 130. </a:t>
            </a:r>
          </a:p>
        </p:txBody>
      </p:sp>
      <p:sp>
        <p:nvSpPr>
          <p:cNvPr id="11" name="Дуга 10"/>
          <p:cNvSpPr/>
          <p:nvPr/>
        </p:nvSpPr>
        <p:spPr>
          <a:xfrm>
            <a:off x="1187624" y="4941168"/>
            <a:ext cx="165618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4817" y="1988840"/>
            <a:ext cx="7368250" cy="4680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Журнал факультативных занятий или надомного обучения является основным документом учета работы факультативных групп и ведется в основных и средних школах по каждому факультативному курсу.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Журнал </a:t>
            </a:r>
            <a:r>
              <a:rPr lang="ru-RU" sz="1600" b="1" dirty="0">
                <a:solidFill>
                  <a:schemeClr val="tx1"/>
                </a:solidFill>
              </a:rPr>
              <a:t>факультативных занятий/надомного обучения при подключении организации образования к электронной системе заполняется только в электронном </a:t>
            </a:r>
            <a:r>
              <a:rPr lang="ru-RU" sz="1600" b="1" dirty="0" smtClean="0">
                <a:solidFill>
                  <a:schemeClr val="tx1"/>
                </a:solidFill>
              </a:rPr>
              <a:t>формате.</a:t>
            </a:r>
            <a:r>
              <a:rPr lang="ru-RU" sz="1600" b="1" dirty="0" smtClean="0"/>
              <a:t>, </a:t>
            </a:r>
            <a:r>
              <a:rPr lang="ru-RU" sz="1600" b="1" dirty="0"/>
              <a:t>заполнение его в бумажном варианте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4088881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1124</TotalTime>
  <Words>853</Words>
  <Application>Microsoft Office PowerPoint</Application>
  <PresentationFormat>Экран (4:3)</PresentationFormat>
  <Paragraphs>148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Пользователь Windows</cp:lastModifiedBy>
  <cp:revision>33</cp:revision>
  <dcterms:created xsi:type="dcterms:W3CDTF">2021-01-18T04:35:45Z</dcterms:created>
  <dcterms:modified xsi:type="dcterms:W3CDTF">2021-01-28T09:31:51Z</dcterms:modified>
</cp:coreProperties>
</file>