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2" r:id="rId2"/>
    <p:sldId id="273" r:id="rId3"/>
    <p:sldId id="278" r:id="rId4"/>
    <p:sldId id="268" r:id="rId5"/>
    <p:sldId id="260" r:id="rId6"/>
    <p:sldId id="281" r:id="rId7"/>
    <p:sldId id="279" r:id="rId8"/>
    <p:sldId id="275" r:id="rId9"/>
    <p:sldId id="280" r:id="rId10"/>
    <p:sldId id="277" r:id="rId11"/>
    <p:sldId id="274" r:id="rId12"/>
    <p:sldId id="27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5" d="100"/>
          <a:sy n="95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99DB41-F87C-4BCB-AD0F-661A92023D18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1" y="-3786194"/>
            <a:ext cx="1571613" cy="914400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Коррупцией в республике </a:t>
            </a:r>
            <a:r>
              <a:rPr lang="ru-RU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0" y="2143116"/>
            <a:ext cx="72390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становление длительных неформальных отношений с чиновниками с целью защиты отдельных фирм от потенциальных конкурентов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0"/>
            <a:ext cx="1071538" cy="6858000"/>
          </a:xfrm>
          <a:prstGeom prst="rect">
            <a:avLst/>
          </a:prstGeom>
        </p:spPr>
      </p:pic>
      <p:pic>
        <p:nvPicPr>
          <p:cNvPr id="7" name="Рисунок 6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41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lide_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072462" cy="5286388"/>
          </a:xfrm>
        </p:spPr>
      </p:pic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86191" y="-3786194"/>
            <a:ext cx="1571613" cy="9144002"/>
          </a:xfrm>
          <a:prstGeom prst="rect">
            <a:avLst/>
          </a:prstGeom>
        </p:spPr>
      </p:pic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0"/>
            <a:ext cx="1071538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0042"/>
            <a:ext cx="6458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Антикоррупционная</a:t>
            </a:r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политика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5" y="-3786194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6858016" cy="142876"/>
          </a:xfrm>
        </p:spPr>
        <p:txBody>
          <a:bodyPr>
            <a:noAutofit/>
          </a:bodyPr>
          <a:lstStyle/>
          <a:p>
            <a:r>
              <a:rPr lang="ru-RU" sz="2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Ключевыми направлениями противодействия коррупции, определенными Стратегией, являются: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7239000" cy="471488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- противодействие коррупции в сфере государственной службы;</a:t>
            </a:r>
          </a:p>
          <a:p>
            <a:pPr fontAlgn="base"/>
            <a:r>
              <a:rPr lang="ru-RU" dirty="0"/>
              <a:t>- внедрение института общественного контроля;</a:t>
            </a:r>
          </a:p>
          <a:p>
            <a:pPr fontAlgn="base"/>
            <a:r>
              <a:rPr lang="ru-RU" dirty="0"/>
              <a:t>- противодействие коррупции в </a:t>
            </a:r>
            <a:r>
              <a:rPr lang="ru-RU" dirty="0" err="1"/>
              <a:t>квазигосударственном</a:t>
            </a:r>
            <a:r>
              <a:rPr lang="ru-RU" dirty="0"/>
              <a:t> и частном секторе;</a:t>
            </a:r>
          </a:p>
          <a:p>
            <a:pPr fontAlgn="base"/>
            <a:r>
              <a:rPr lang="ru-RU" dirty="0"/>
              <a:t>- предупреждение коррупции в правоохранительных и судебных органах;</a:t>
            </a:r>
          </a:p>
          <a:p>
            <a:pPr fontAlgn="base"/>
            <a:r>
              <a:rPr lang="ru-RU" dirty="0"/>
              <a:t>- формирование уровня </a:t>
            </a:r>
            <a:r>
              <a:rPr lang="ru-RU" dirty="0" err="1"/>
              <a:t>антикоррупционной</a:t>
            </a:r>
            <a:r>
              <a:rPr lang="ru-RU" dirty="0"/>
              <a:t> культуры;</a:t>
            </a:r>
          </a:p>
          <a:p>
            <a:pPr fontAlgn="base"/>
            <a:r>
              <a:rPr lang="ru-RU" dirty="0"/>
              <a:t>- развитие международного сотрудничества по вопросам противодействия коррупции.</a:t>
            </a:r>
          </a:p>
          <a:p>
            <a:endParaRPr lang="ru-RU" dirty="0"/>
          </a:p>
        </p:txBody>
      </p:sp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0"/>
            <a:ext cx="1000100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5" y="-3786194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7215206" cy="1000132"/>
          </a:xfrm>
        </p:spPr>
        <p:txBody>
          <a:bodyPr>
            <a:noAutofit/>
          </a:bodyPr>
          <a:lstStyle/>
          <a:p>
            <a:r>
              <a:rPr lang="ru-RU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Экономические последствия коррупции для Республики Казахстан</a:t>
            </a:r>
            <a:endParaRPr lang="ru-RU" sz="32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143900" cy="50720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cs typeface="Times New Roman" pitchFamily="18" charset="0"/>
              </a:rPr>
              <a:t>Неэффективно используются бюджетные средства, в частности - при распределении государственных заказов и кредитов. Это еще больше усугубляет бюджетные проблемы страны. 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 агентов рынка появляется неверие в способность власти устанавливать и соблюдать честные правила рыночной игры. 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>
                <a:cs typeface="Times New Roman" pitchFamily="18" charset="0"/>
              </a:rPr>
              <a:t>Ухудшается инвестиционный климат, и, следовательно, не решаются проблемы преодоления спада производства, обновления основных фондов.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cs typeface="Times New Roman" pitchFamily="18" charset="0"/>
              </a:rPr>
              <a:t>Расширяются масштабы коррупции в неправительственных организациях (на фирмах, предприятиях, в общественных организациях). Это ведет к уменьшению эффективности их работы, а значит, снижается эффективность экономики страны в целом.</a:t>
            </a:r>
            <a:endParaRPr lang="ru-RU" dirty="0"/>
          </a:p>
        </p:txBody>
      </p:sp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0"/>
            <a:ext cx="1000100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4" y="-3786196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72362" cy="1285860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бороться с </a:t>
            </a:r>
            <a:br>
              <a:rPr lang="ru-RU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571612"/>
            <a:ext cx="6596058" cy="48463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Не давать взятки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Ужесточить законы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Повысить зарплату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Навести порядок в стране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Воспитать нетерпимость к коррупции и уважение к закону</a:t>
            </a:r>
          </a:p>
        </p:txBody>
      </p:sp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0"/>
            <a:ext cx="1357290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pic>
        <p:nvPicPr>
          <p:cNvPr id="8" name="Рисунок 7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04" cy="6858000"/>
          </a:xfrm>
          <a:prstGeom prst="rect">
            <a:avLst/>
          </a:prstGeom>
        </p:spPr>
      </p:pic>
      <p:pic>
        <p:nvPicPr>
          <p:cNvPr id="10" name="Рисунок 9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4" y="1500192"/>
            <a:ext cx="1571613" cy="9144002"/>
          </a:xfrm>
          <a:prstGeom prst="rect">
            <a:avLst/>
          </a:prstGeom>
        </p:spPr>
      </p:pic>
      <p:pic>
        <p:nvPicPr>
          <p:cNvPr id="11" name="Рисунок 10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286388"/>
            <a:ext cx="2285984" cy="1571612"/>
          </a:xfrm>
          <a:prstGeom prst="rect">
            <a:avLst/>
          </a:prstGeom>
        </p:spPr>
      </p:pic>
      <p:pic>
        <p:nvPicPr>
          <p:cNvPr id="12" name="Рисунок 11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86388"/>
            <a:ext cx="2285984" cy="1571612"/>
          </a:xfrm>
          <a:prstGeom prst="rect">
            <a:avLst/>
          </a:prstGeom>
        </p:spPr>
      </p:pic>
      <p:pic>
        <p:nvPicPr>
          <p:cNvPr id="7" name="Рисунок 6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77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2" y="-3786194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коррупция.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</a:t>
            </a:r>
            <a:r>
              <a:rPr lang="ru-RU" dirty="0"/>
              <a:t> — не просто уголовное преступление, но и показатель как развития экономики, так и функционирования политической системы страны. Поэтому в любом хорошем </a:t>
            </a:r>
            <a:r>
              <a:rPr lang="ru-RU" dirty="0" err="1"/>
              <a:t>страновом</a:t>
            </a:r>
            <a:r>
              <a:rPr lang="ru-RU" dirty="0"/>
              <a:t> или маркетинговом обзоре затрагивается и этот вопрос. Традиционно упоминают его и в закрытых аналитических докладах для крупных бизнесменов, с указанием примерных коррупционных схем: для предпринимателей это особенно важная информация.</a:t>
            </a:r>
          </a:p>
        </p:txBody>
      </p:sp>
      <p:pic>
        <p:nvPicPr>
          <p:cNvPr id="6" name="Рисунок 5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0"/>
            <a:ext cx="1071538" cy="6858000"/>
          </a:xfrm>
          <a:prstGeom prst="rect">
            <a:avLst/>
          </a:prstGeom>
        </p:spPr>
      </p:pic>
      <p:pic>
        <p:nvPicPr>
          <p:cNvPr id="8" name="Рисунок 7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072462" cy="5286388"/>
          </a:xfrm>
        </p:spPr>
      </p:pic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86191" y="-3786194"/>
            <a:ext cx="1571613" cy="9144002"/>
          </a:xfrm>
          <a:prstGeom prst="rect">
            <a:avLst/>
          </a:prstGeom>
        </p:spPr>
      </p:pic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0"/>
            <a:ext cx="1071538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500042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коррупции: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4" y="-3786196"/>
            <a:ext cx="1571613" cy="91440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612"/>
            <a:ext cx="8072461" cy="52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4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0"/>
            <a:ext cx="1071538" cy="6858000"/>
          </a:xfrm>
          <a:prstGeom prst="rect">
            <a:avLst/>
          </a:prstGeom>
        </p:spPr>
      </p:pic>
      <p:pic>
        <p:nvPicPr>
          <p:cNvPr id="10" name="Рисунок 9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ru-RU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325941951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64787" y="-3964790"/>
            <a:ext cx="1214421" cy="9144002"/>
          </a:xfrm>
          <a:prstGeom prst="rect">
            <a:avLst/>
          </a:prstGeom>
          <a:noFill/>
        </p:spPr>
      </p:pic>
      <p:pic>
        <p:nvPicPr>
          <p:cNvPr id="8" name="Рисунок 7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64787" y="-3964790"/>
            <a:ext cx="1214421" cy="9144002"/>
          </a:xfrm>
          <a:prstGeom prst="rect">
            <a:avLst/>
          </a:prstGeom>
        </p:spPr>
      </p:pic>
      <p:pic>
        <p:nvPicPr>
          <p:cNvPr id="7" name="Рисунок 6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4" y="-3786196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00" cy="1071546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 коррупции.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8143900" cy="5286388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b="1" dirty="0"/>
              <a:t>В чем же корни коррупции?</a:t>
            </a:r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r>
              <a:rPr lang="ru-RU" dirty="0"/>
              <a:t>- Низкая заработная плата государственных служащих</a:t>
            </a:r>
          </a:p>
          <a:p>
            <a:pPr marL="36576" indent="0">
              <a:buNone/>
            </a:pPr>
            <a:r>
              <a:rPr lang="ru-RU" dirty="0"/>
              <a:t>- Незнание законов</a:t>
            </a:r>
          </a:p>
          <a:p>
            <a:pPr marL="36576" indent="0">
              <a:buNone/>
            </a:pPr>
            <a:r>
              <a:rPr lang="ru-RU" dirty="0"/>
              <a:t>- Желание легкой наживы</a:t>
            </a:r>
          </a:p>
          <a:p>
            <a:pPr marL="36576" indent="0">
              <a:buNone/>
            </a:pPr>
            <a:r>
              <a:rPr lang="ru-RU" dirty="0"/>
              <a:t>- Частая сменяемость лиц на различных должностях</a:t>
            </a:r>
          </a:p>
          <a:p>
            <a:pPr marL="36576" indent="0">
              <a:buNone/>
            </a:pPr>
            <a:r>
              <a:rPr lang="ru-RU" dirty="0"/>
              <a:t>- Нестабильность в стране</a:t>
            </a:r>
          </a:p>
          <a:p>
            <a:pPr marL="36576" indent="0">
              <a:buNone/>
            </a:pPr>
            <a:r>
              <a:rPr lang="ru-RU" dirty="0"/>
              <a:t>- Коррупция как привычка</a:t>
            </a:r>
          </a:p>
          <a:p>
            <a:pPr marL="36576" indent="0">
              <a:buNone/>
            </a:pPr>
            <a:r>
              <a:rPr lang="ru-RU" dirty="0"/>
              <a:t>- Низкий уровень жизни населения</a:t>
            </a:r>
          </a:p>
          <a:p>
            <a:pPr marL="36576" indent="0">
              <a:buNone/>
            </a:pPr>
            <a:r>
              <a:rPr lang="ru-RU" dirty="0"/>
              <a:t>- Слабая развитость государственных институтов</a:t>
            </a:r>
          </a:p>
          <a:p>
            <a:pPr marL="36576" indent="0">
              <a:buNone/>
            </a:pPr>
            <a:r>
              <a:rPr lang="ru-RU" dirty="0"/>
              <a:t>- Безработица</a:t>
            </a:r>
          </a:p>
          <a:p>
            <a:pPr marL="36576" indent="0">
              <a:buNone/>
            </a:pPr>
            <a:r>
              <a:rPr lang="ru-RU" dirty="0"/>
              <a:t>- Неразвитость институтов гражданского общества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6" name="Рисунок 5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0"/>
            <a:ext cx="1000100" cy="6858000"/>
          </a:xfrm>
          <a:prstGeom prst="rect">
            <a:avLst/>
          </a:prstGeom>
        </p:spPr>
      </p:pic>
      <p:pic>
        <p:nvPicPr>
          <p:cNvPr id="10" name="Рисунок 9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1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439211614_slayd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7715272" cy="5286387"/>
          </a:xfrm>
        </p:spPr>
      </p:pic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86195" y="-3786194"/>
            <a:ext cx="1571613" cy="9144002"/>
          </a:xfrm>
          <a:prstGeom prst="rect">
            <a:avLst/>
          </a:prstGeom>
        </p:spPr>
      </p:pic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0"/>
            <a:ext cx="1500166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коррупции: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439211607_slayd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7715272" cy="5286387"/>
          </a:xfrm>
        </p:spPr>
      </p:pic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0"/>
            <a:ext cx="1428728" cy="6858000"/>
          </a:xfrm>
          <a:prstGeom prst="rect">
            <a:avLst/>
          </a:prstGeom>
        </p:spPr>
      </p:pic>
      <p:pic>
        <p:nvPicPr>
          <p:cNvPr id="6" name="Рисунок 5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86194" y="-3786196"/>
            <a:ext cx="1571613" cy="9144002"/>
          </a:xfrm>
          <a:prstGeom prst="rect">
            <a:avLst/>
          </a:prstGeom>
        </p:spPr>
      </p:pic>
      <p:pic>
        <p:nvPicPr>
          <p:cNvPr id="7" name="Рисунок 6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0042"/>
            <a:ext cx="688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влечёт за собой коррупция?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6194" y="-3786196"/>
            <a:ext cx="1571613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6572296" cy="571504"/>
          </a:xfrm>
        </p:spPr>
        <p:txBody>
          <a:bodyPr>
            <a:noAutofit/>
          </a:bodyPr>
          <a:lstStyle/>
          <a:p>
            <a:r>
              <a:rPr lang="ru-RU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коррупции, имеющиеся в Казахстане </a:t>
            </a:r>
            <a:r>
              <a:rPr lang="ru-RU" sz="3200" dirty="0">
                <a:solidFill>
                  <a:srgbClr val="FFFF00"/>
                </a:solidFill>
                <a:latin typeface="Arial Unicode MS" pitchFamily="34" charset="-128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Arial Unicode MS" pitchFamily="34" charset="-128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7239000" cy="4214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Недостаточная степень прозрачности в деятельности правительства создает условия для сохранения и роста коррупции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 целом лояльность общества к коррупции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Исторические предпосылки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Социальные предпосылки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Отсутствие равенства возможности для всех членов общества</a:t>
            </a:r>
          </a:p>
          <a:p>
            <a:endParaRPr lang="ru-RU" dirty="0"/>
          </a:p>
        </p:txBody>
      </p:sp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0"/>
            <a:ext cx="1000100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439211642_slayd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215306" cy="5286388"/>
          </a:xfrm>
        </p:spPr>
      </p:pic>
      <p:pic>
        <p:nvPicPr>
          <p:cNvPr id="4" name="Рисунок 3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86195" y="-3786194"/>
            <a:ext cx="1571613" cy="9144002"/>
          </a:xfrm>
          <a:prstGeom prst="rect">
            <a:avLst/>
          </a:prstGeom>
        </p:spPr>
      </p:pic>
      <p:pic>
        <p:nvPicPr>
          <p:cNvPr id="5" name="Рисунок 4" descr="59e8671a39bb015f33d2be7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0"/>
            <a:ext cx="1000100" cy="6858000"/>
          </a:xfrm>
          <a:prstGeom prst="rect">
            <a:avLst/>
          </a:prstGeom>
        </p:spPr>
      </p:pic>
      <p:pic>
        <p:nvPicPr>
          <p:cNvPr id="6" name="Рисунок 5" descr="kazak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2285984" cy="157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692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закона Республики Казахстан.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529</TotalTime>
  <Words>374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Борьба с Коррупцией в республике казахстан.</vt:lpstr>
      <vt:lpstr>Термин коррупция.</vt:lpstr>
      <vt:lpstr>Презентация PowerPoint</vt:lpstr>
      <vt:lpstr>Результаты:</vt:lpstr>
      <vt:lpstr>Причины возникновения коррупции.</vt:lpstr>
      <vt:lpstr>Презентация PowerPoint</vt:lpstr>
      <vt:lpstr>Презентация PowerPoint</vt:lpstr>
      <vt:lpstr>Предпосылки коррупции, имеющиеся в Казахстане  </vt:lpstr>
      <vt:lpstr>Презентация PowerPoint</vt:lpstr>
      <vt:lpstr>Презентация PowerPoint</vt:lpstr>
      <vt:lpstr>Ключевыми направлениями противодействия коррупции, определенными Стратегией, являются: </vt:lpstr>
      <vt:lpstr>Экономические последствия коррупции для Республики Казахстан</vt:lpstr>
      <vt:lpstr>Как бороться с  коррупцией?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и методы борьбы с ней</dc:title>
  <dc:creator>Wadim</dc:creator>
  <cp:lastModifiedBy>USER</cp:lastModifiedBy>
  <cp:revision>37</cp:revision>
  <dcterms:created xsi:type="dcterms:W3CDTF">2014-11-30T14:50:50Z</dcterms:created>
  <dcterms:modified xsi:type="dcterms:W3CDTF">2022-03-03T10:46:57Z</dcterms:modified>
</cp:coreProperties>
</file>