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DD44664B-31D7-43F7-A2AA-B0A64BFB3669}"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3F4FC7-25BD-425D-8301-63C1D3432D53}" type="slidenum">
              <a:rPr lang="ru-RU" smtClean="0"/>
              <a:t>‹#›</a:t>
            </a:fld>
            <a:endParaRPr lang="ru-RU"/>
          </a:p>
        </p:txBody>
      </p:sp>
    </p:spTree>
    <p:extLst>
      <p:ext uri="{BB962C8B-B14F-4D97-AF65-F5344CB8AC3E}">
        <p14:creationId xmlns:p14="http://schemas.microsoft.com/office/powerpoint/2010/main" val="3569239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D44664B-31D7-43F7-A2AA-B0A64BFB3669}"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3F4FC7-25BD-425D-8301-63C1D3432D53}" type="slidenum">
              <a:rPr lang="ru-RU" smtClean="0"/>
              <a:t>‹#›</a:t>
            </a:fld>
            <a:endParaRPr lang="ru-RU"/>
          </a:p>
        </p:txBody>
      </p:sp>
    </p:spTree>
    <p:extLst>
      <p:ext uri="{BB962C8B-B14F-4D97-AF65-F5344CB8AC3E}">
        <p14:creationId xmlns:p14="http://schemas.microsoft.com/office/powerpoint/2010/main" val="2365236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D44664B-31D7-43F7-A2AA-B0A64BFB3669}"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3F4FC7-25BD-425D-8301-63C1D3432D53}"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08833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D44664B-31D7-43F7-A2AA-B0A64BFB3669}"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3F4FC7-25BD-425D-8301-63C1D3432D53}" type="slidenum">
              <a:rPr lang="ru-RU" smtClean="0"/>
              <a:t>‹#›</a:t>
            </a:fld>
            <a:endParaRPr lang="ru-RU"/>
          </a:p>
        </p:txBody>
      </p:sp>
    </p:spTree>
    <p:extLst>
      <p:ext uri="{BB962C8B-B14F-4D97-AF65-F5344CB8AC3E}">
        <p14:creationId xmlns:p14="http://schemas.microsoft.com/office/powerpoint/2010/main" val="3831517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D44664B-31D7-43F7-A2AA-B0A64BFB3669}"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3F4FC7-25BD-425D-8301-63C1D3432D53}"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08521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D44664B-31D7-43F7-A2AA-B0A64BFB3669}"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3F4FC7-25BD-425D-8301-63C1D3432D53}" type="slidenum">
              <a:rPr lang="ru-RU" smtClean="0"/>
              <a:t>‹#›</a:t>
            </a:fld>
            <a:endParaRPr lang="ru-RU"/>
          </a:p>
        </p:txBody>
      </p:sp>
    </p:spTree>
    <p:extLst>
      <p:ext uri="{BB962C8B-B14F-4D97-AF65-F5344CB8AC3E}">
        <p14:creationId xmlns:p14="http://schemas.microsoft.com/office/powerpoint/2010/main" val="4283997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D44664B-31D7-43F7-A2AA-B0A64BFB3669}"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3F4FC7-25BD-425D-8301-63C1D3432D53}" type="slidenum">
              <a:rPr lang="ru-RU" smtClean="0"/>
              <a:t>‹#›</a:t>
            </a:fld>
            <a:endParaRPr lang="ru-RU"/>
          </a:p>
        </p:txBody>
      </p:sp>
    </p:spTree>
    <p:extLst>
      <p:ext uri="{BB962C8B-B14F-4D97-AF65-F5344CB8AC3E}">
        <p14:creationId xmlns:p14="http://schemas.microsoft.com/office/powerpoint/2010/main" val="1688843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D44664B-31D7-43F7-A2AA-B0A64BFB3669}"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3F4FC7-25BD-425D-8301-63C1D3432D53}" type="slidenum">
              <a:rPr lang="ru-RU" smtClean="0"/>
              <a:t>‹#›</a:t>
            </a:fld>
            <a:endParaRPr lang="ru-RU"/>
          </a:p>
        </p:txBody>
      </p:sp>
    </p:spTree>
    <p:extLst>
      <p:ext uri="{BB962C8B-B14F-4D97-AF65-F5344CB8AC3E}">
        <p14:creationId xmlns:p14="http://schemas.microsoft.com/office/powerpoint/2010/main" val="2555831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D44664B-31D7-43F7-A2AA-B0A64BFB3669}"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3F4FC7-25BD-425D-8301-63C1D3432D53}" type="slidenum">
              <a:rPr lang="ru-RU" smtClean="0"/>
              <a:t>‹#›</a:t>
            </a:fld>
            <a:endParaRPr lang="ru-RU"/>
          </a:p>
        </p:txBody>
      </p:sp>
    </p:spTree>
    <p:extLst>
      <p:ext uri="{BB962C8B-B14F-4D97-AF65-F5344CB8AC3E}">
        <p14:creationId xmlns:p14="http://schemas.microsoft.com/office/powerpoint/2010/main" val="2578938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D44664B-31D7-43F7-A2AA-B0A64BFB3669}" type="datetimeFigureOut">
              <a:rPr lang="ru-RU" smtClean="0"/>
              <a:t>13.04.2023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E3F4FC7-25BD-425D-8301-63C1D3432D53}" type="slidenum">
              <a:rPr lang="ru-RU" smtClean="0"/>
              <a:t>‹#›</a:t>
            </a:fld>
            <a:endParaRPr lang="ru-RU"/>
          </a:p>
        </p:txBody>
      </p:sp>
    </p:spTree>
    <p:extLst>
      <p:ext uri="{BB962C8B-B14F-4D97-AF65-F5344CB8AC3E}">
        <p14:creationId xmlns:p14="http://schemas.microsoft.com/office/powerpoint/2010/main" val="23979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D44664B-31D7-43F7-A2AA-B0A64BFB3669}" type="datetimeFigureOut">
              <a:rPr lang="ru-RU" smtClean="0"/>
              <a:t>13.04.2023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3F4FC7-25BD-425D-8301-63C1D3432D53}" type="slidenum">
              <a:rPr lang="ru-RU" smtClean="0"/>
              <a:t>‹#›</a:t>
            </a:fld>
            <a:endParaRPr lang="ru-RU"/>
          </a:p>
        </p:txBody>
      </p:sp>
    </p:spTree>
    <p:extLst>
      <p:ext uri="{BB962C8B-B14F-4D97-AF65-F5344CB8AC3E}">
        <p14:creationId xmlns:p14="http://schemas.microsoft.com/office/powerpoint/2010/main" val="30435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D44664B-31D7-43F7-A2AA-B0A64BFB3669}" type="datetimeFigureOut">
              <a:rPr lang="ru-RU" smtClean="0"/>
              <a:t>13.04.2023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E3F4FC7-25BD-425D-8301-63C1D3432D53}" type="slidenum">
              <a:rPr lang="ru-RU" smtClean="0"/>
              <a:t>‹#›</a:t>
            </a:fld>
            <a:endParaRPr lang="ru-RU"/>
          </a:p>
        </p:txBody>
      </p:sp>
    </p:spTree>
    <p:extLst>
      <p:ext uri="{BB962C8B-B14F-4D97-AF65-F5344CB8AC3E}">
        <p14:creationId xmlns:p14="http://schemas.microsoft.com/office/powerpoint/2010/main" val="3429009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D44664B-31D7-43F7-A2AA-B0A64BFB3669}" type="datetimeFigureOut">
              <a:rPr lang="ru-RU" smtClean="0"/>
              <a:t>13.04.2023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E3F4FC7-25BD-425D-8301-63C1D3432D53}" type="slidenum">
              <a:rPr lang="ru-RU" smtClean="0"/>
              <a:t>‹#›</a:t>
            </a:fld>
            <a:endParaRPr lang="ru-RU"/>
          </a:p>
        </p:txBody>
      </p:sp>
    </p:spTree>
    <p:extLst>
      <p:ext uri="{BB962C8B-B14F-4D97-AF65-F5344CB8AC3E}">
        <p14:creationId xmlns:p14="http://schemas.microsoft.com/office/powerpoint/2010/main" val="1447666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44664B-31D7-43F7-A2AA-B0A64BFB3669}" type="datetimeFigureOut">
              <a:rPr lang="ru-RU" smtClean="0"/>
              <a:t>13.04.2023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E3F4FC7-25BD-425D-8301-63C1D3432D53}" type="slidenum">
              <a:rPr lang="ru-RU" smtClean="0"/>
              <a:t>‹#›</a:t>
            </a:fld>
            <a:endParaRPr lang="ru-RU"/>
          </a:p>
        </p:txBody>
      </p:sp>
    </p:spTree>
    <p:extLst>
      <p:ext uri="{BB962C8B-B14F-4D97-AF65-F5344CB8AC3E}">
        <p14:creationId xmlns:p14="http://schemas.microsoft.com/office/powerpoint/2010/main" val="1836814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D44664B-31D7-43F7-A2AA-B0A64BFB3669}" type="datetimeFigureOut">
              <a:rPr lang="ru-RU" smtClean="0"/>
              <a:t>13.04.2023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3F4FC7-25BD-425D-8301-63C1D3432D53}" type="slidenum">
              <a:rPr lang="ru-RU" smtClean="0"/>
              <a:t>‹#›</a:t>
            </a:fld>
            <a:endParaRPr lang="ru-RU"/>
          </a:p>
        </p:txBody>
      </p:sp>
    </p:spTree>
    <p:extLst>
      <p:ext uri="{BB962C8B-B14F-4D97-AF65-F5344CB8AC3E}">
        <p14:creationId xmlns:p14="http://schemas.microsoft.com/office/powerpoint/2010/main" val="247687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E3F4FC7-25BD-425D-8301-63C1D3432D53}" type="slidenum">
              <a:rPr lang="ru-RU" smtClean="0"/>
              <a:t>‹#›</a:t>
            </a:fld>
            <a:endParaRPr lang="ru-RU"/>
          </a:p>
        </p:txBody>
      </p:sp>
      <p:sp>
        <p:nvSpPr>
          <p:cNvPr id="5" name="Date Placeholder 4"/>
          <p:cNvSpPr>
            <a:spLocks noGrp="1"/>
          </p:cNvSpPr>
          <p:nvPr>
            <p:ph type="dt" sz="half" idx="10"/>
          </p:nvPr>
        </p:nvSpPr>
        <p:spPr/>
        <p:txBody>
          <a:bodyPr/>
          <a:lstStyle/>
          <a:p>
            <a:fld id="{DD44664B-31D7-43F7-A2AA-B0A64BFB3669}" type="datetimeFigureOut">
              <a:rPr lang="ru-RU" smtClean="0"/>
              <a:t>13.04.2023</a:t>
            </a:fld>
            <a:endParaRPr lang="ru-RU"/>
          </a:p>
        </p:txBody>
      </p:sp>
    </p:spTree>
    <p:extLst>
      <p:ext uri="{BB962C8B-B14F-4D97-AF65-F5344CB8AC3E}">
        <p14:creationId xmlns:p14="http://schemas.microsoft.com/office/powerpoint/2010/main" val="2705477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44664B-31D7-43F7-A2AA-B0A64BFB3669}" type="datetimeFigureOut">
              <a:rPr lang="ru-RU" smtClean="0"/>
              <a:t>13.04.2023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E3F4FC7-25BD-425D-8301-63C1D3432D53}" type="slidenum">
              <a:rPr lang="ru-RU" smtClean="0"/>
              <a:t>‹#›</a:t>
            </a:fld>
            <a:endParaRPr lang="ru-RU"/>
          </a:p>
        </p:txBody>
      </p:sp>
    </p:spTree>
    <p:extLst>
      <p:ext uri="{BB962C8B-B14F-4D97-AF65-F5344CB8AC3E}">
        <p14:creationId xmlns:p14="http://schemas.microsoft.com/office/powerpoint/2010/main" val="159366593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9D1849-578D-8BBE-2155-43E1B8552B39}"/>
              </a:ext>
            </a:extLst>
          </p:cNvPr>
          <p:cNvSpPr txBox="1"/>
          <p:nvPr/>
        </p:nvSpPr>
        <p:spPr>
          <a:xfrm>
            <a:off x="1171575" y="1666875"/>
            <a:ext cx="9667876" cy="2862322"/>
          </a:xfrm>
          <a:prstGeom prst="rect">
            <a:avLst/>
          </a:prstGeom>
          <a:noFill/>
        </p:spPr>
        <p:txBody>
          <a:bodyPr wrap="square">
            <a:spAutoFit/>
          </a:bodyPr>
          <a:lstStyle/>
          <a:p>
            <a:pPr algn="ctr"/>
            <a:r>
              <a:rPr lang="kk-KZ" sz="3600" b="1" dirty="0">
                <a:solidFill>
                  <a:srgbClr val="000000"/>
                </a:solidFill>
                <a:effectLst/>
                <a:latin typeface="Times New Roman" panose="02020603050405020304" pitchFamily="18" charset="0"/>
                <a:ea typeface="Times New Roman" panose="02020603050405020304" pitchFamily="18" charset="0"/>
              </a:rPr>
              <a:t>2022-2023 оқу жылын аяқтау және орта білім беру ұйымдарында білім алушыларды қорытынды аттестаттаудан өткізу мерзімдерін бекіту туралы</a:t>
            </a:r>
          </a:p>
          <a:p>
            <a:pPr algn="ctr"/>
            <a:r>
              <a:rPr lang="kk-KZ" sz="3600" b="1" dirty="0">
                <a:solidFill>
                  <a:srgbClr val="000000"/>
                </a:solidFill>
                <a:latin typeface="Times New Roman" panose="02020603050405020304" pitchFamily="18" charset="0"/>
              </a:rPr>
              <a:t> </a:t>
            </a:r>
            <a:r>
              <a:rPr lang="kk-KZ" sz="3600" b="1" dirty="0">
                <a:solidFill>
                  <a:srgbClr val="FF0000"/>
                </a:solidFill>
                <a:latin typeface="Times New Roman" panose="02020603050405020304" pitchFamily="18" charset="0"/>
              </a:rPr>
              <a:t>(</a:t>
            </a:r>
            <a:r>
              <a:rPr lang="kk-KZ" sz="3600" b="1" dirty="0">
                <a:solidFill>
                  <a:srgbClr val="FF0000"/>
                </a:solidFill>
                <a:effectLst/>
                <a:latin typeface="Times New Roman" panose="02020603050405020304" pitchFamily="18" charset="0"/>
                <a:ea typeface="Times New Roman" panose="02020603050405020304" pitchFamily="18" charset="0"/>
              </a:rPr>
              <a:t>2023 жылғы 10 сәуірдегі </a:t>
            </a:r>
            <a:r>
              <a:rPr lang="kk-KZ" sz="3600" b="1" dirty="0">
                <a:solidFill>
                  <a:srgbClr val="FF0000"/>
                </a:solidFill>
                <a:latin typeface="Times New Roman" panose="02020603050405020304" pitchFamily="18" charset="0"/>
              </a:rPr>
              <a:t>№88 бұйрық)</a:t>
            </a:r>
            <a:endParaRPr lang="ru-RU" sz="3600" dirty="0">
              <a:solidFill>
                <a:srgbClr val="FF0000"/>
              </a:solidFill>
            </a:endParaRPr>
          </a:p>
        </p:txBody>
      </p:sp>
    </p:spTree>
    <p:extLst>
      <p:ext uri="{BB962C8B-B14F-4D97-AF65-F5344CB8AC3E}">
        <p14:creationId xmlns:p14="http://schemas.microsoft.com/office/powerpoint/2010/main" val="277881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1DE3BB-34CD-363B-9F73-0E9066A738B1}"/>
              </a:ext>
            </a:extLst>
          </p:cNvPr>
          <p:cNvSpPr txBox="1"/>
          <p:nvPr/>
        </p:nvSpPr>
        <p:spPr>
          <a:xfrm>
            <a:off x="581025" y="781049"/>
            <a:ext cx="11201400" cy="5016758"/>
          </a:xfrm>
          <a:prstGeom prst="rect">
            <a:avLst/>
          </a:prstGeom>
          <a:noFill/>
        </p:spPr>
        <p:txBody>
          <a:bodyPr wrap="square">
            <a:spAutoFit/>
          </a:bodyPr>
          <a:lstStyle/>
          <a:p>
            <a:pPr indent="449580" hangingPunct="0"/>
            <a:r>
              <a:rPr lang="kk-KZ" sz="3200" dirty="0">
                <a:solidFill>
                  <a:srgbClr val="000000"/>
                </a:solidFill>
                <a:effectLst/>
                <a:latin typeface="Times New Roman" panose="02020603050405020304" pitchFamily="18" charset="0"/>
                <a:ea typeface="Times New Roman" panose="02020603050405020304" pitchFamily="18" charset="0"/>
              </a:rPr>
              <a:t>	1. Меншік нысанына және ведомстволық бағыныстылығына қарамастан орта білім беру ұйымдарындағы оқу сабақтары 2023 жылғы 31 мамырда аяқталсын.</a:t>
            </a:r>
            <a:endParaRPr lang="ru-RU" sz="3200" dirty="0">
              <a:effectLst/>
              <a:latin typeface="Times New Roman" panose="02020603050405020304" pitchFamily="18" charset="0"/>
              <a:ea typeface="Times New Roman" panose="02020603050405020304" pitchFamily="18" charset="0"/>
            </a:endParaRPr>
          </a:p>
          <a:p>
            <a:pPr indent="449580" hangingPunct="0"/>
            <a:r>
              <a:rPr lang="kk-KZ" sz="3200" dirty="0">
                <a:solidFill>
                  <a:srgbClr val="000000"/>
                </a:solidFill>
                <a:effectLst/>
                <a:latin typeface="Times New Roman" panose="02020603050405020304" pitchFamily="18" charset="0"/>
                <a:ea typeface="Times New Roman" panose="02020603050405020304" pitchFamily="18" charset="0"/>
              </a:rPr>
              <a:t>	2. 9 (10) сыныптарда білім алушылардың қорытынды бітіру емтихандары 2023 жылғы 2-13 маусым аралығында өткізілсін.</a:t>
            </a:r>
            <a:endParaRPr lang="ru-RU" sz="3200" dirty="0">
              <a:effectLst/>
              <a:latin typeface="Times New Roman" panose="02020603050405020304" pitchFamily="18" charset="0"/>
              <a:ea typeface="Times New Roman" panose="02020603050405020304" pitchFamily="18" charset="0"/>
            </a:endParaRPr>
          </a:p>
          <a:p>
            <a:pPr indent="449580" hangingPunct="0"/>
            <a:r>
              <a:rPr lang="kk-KZ" sz="3200" dirty="0">
                <a:solidFill>
                  <a:srgbClr val="000000"/>
                </a:solidFill>
                <a:effectLst/>
                <a:latin typeface="Times New Roman" panose="02020603050405020304" pitchFamily="18" charset="0"/>
                <a:ea typeface="Times New Roman" panose="02020603050405020304" pitchFamily="18" charset="0"/>
              </a:rPr>
              <a:t>	3. 11 (12) сыныптарда білім алушылардың мемлекеттік бітіру емтихандары – 2023 жылғы 5-19 маусым аралығында өткізілсін.</a:t>
            </a:r>
            <a:endParaRPr lang="ru-RU" sz="3200" dirty="0">
              <a:effectLst/>
              <a:latin typeface="Times New Roman" panose="02020603050405020304" pitchFamily="18" charset="0"/>
              <a:ea typeface="Times New Roman" panose="02020603050405020304" pitchFamily="18" charset="0"/>
            </a:endParaRPr>
          </a:p>
          <a:p>
            <a:r>
              <a:rPr lang="kk-KZ" sz="3200" dirty="0">
                <a:solidFill>
                  <a:srgbClr val="000000"/>
                </a:solidFill>
                <a:effectLst/>
                <a:latin typeface="Times New Roman" panose="02020603050405020304" pitchFamily="18" charset="0"/>
                <a:ea typeface="Times New Roman" panose="02020603050405020304" pitchFamily="18" charset="0"/>
              </a:rPr>
              <a:t>	4. Қорытынды аттестаттауды өткізудің мынадай мерзімдері бекітілсін:</a:t>
            </a:r>
            <a:endParaRPr lang="ru-RU" sz="3200" dirty="0"/>
          </a:p>
        </p:txBody>
      </p:sp>
    </p:spTree>
    <p:extLst>
      <p:ext uri="{BB962C8B-B14F-4D97-AF65-F5344CB8AC3E}">
        <p14:creationId xmlns:p14="http://schemas.microsoft.com/office/powerpoint/2010/main" val="2183006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8F7F41-24A3-6B5E-FC73-312DE576690A}"/>
              </a:ext>
            </a:extLst>
          </p:cNvPr>
          <p:cNvSpPr txBox="1"/>
          <p:nvPr/>
        </p:nvSpPr>
        <p:spPr>
          <a:xfrm>
            <a:off x="647700" y="419100"/>
            <a:ext cx="10963276" cy="5632311"/>
          </a:xfrm>
          <a:prstGeom prst="rect">
            <a:avLst/>
          </a:prstGeom>
          <a:noFill/>
        </p:spPr>
        <p:txBody>
          <a:bodyPr wrap="square">
            <a:spAutoFit/>
          </a:bodyPr>
          <a:lstStyle/>
          <a:p>
            <a:pPr indent="449580" algn="just" hangingPunct="0"/>
            <a:r>
              <a:rPr lang="kk-KZ" sz="2400" dirty="0">
                <a:solidFill>
                  <a:srgbClr val="000000"/>
                </a:solidFill>
                <a:effectLst/>
                <a:latin typeface="Times New Roman" panose="02020603050405020304" pitchFamily="18" charset="0"/>
                <a:ea typeface="Times New Roman" panose="02020603050405020304" pitchFamily="18" charset="0"/>
              </a:rPr>
              <a:t>9 (10)-сынып оқушылары үшін: </a:t>
            </a:r>
            <a:endParaRPr lang="ru-RU" sz="2400" dirty="0">
              <a:effectLst/>
              <a:latin typeface="Times New Roman" panose="02020603050405020304" pitchFamily="18" charset="0"/>
              <a:ea typeface="Times New Roman" panose="02020603050405020304" pitchFamily="18" charset="0"/>
            </a:endParaRPr>
          </a:p>
          <a:p>
            <a:pPr indent="449580" algn="just" hangingPunct="0"/>
            <a:r>
              <a:rPr lang="kk-KZ" sz="2400" dirty="0">
                <a:solidFill>
                  <a:srgbClr val="000000"/>
                </a:solidFill>
                <a:effectLst/>
                <a:latin typeface="Times New Roman" panose="02020603050405020304" pitchFamily="18" charset="0"/>
                <a:ea typeface="Times New Roman" panose="02020603050405020304" pitchFamily="18" charset="0"/>
              </a:rPr>
              <a:t>	1) қазақ/орыс/ұйғыр/өзбек/тәжік тілі бойынша (оқыту тілі) эссе нысанында жазбаша емтихан, гуманитарлық цикл пәндерін тереңдетіп оқытатын мектептер үшін – жазбаша жұмыс (мақала, әңгіме, эссе) – 2023 жылғы 2 маусым;</a:t>
            </a:r>
            <a:endParaRPr lang="ru-RU" sz="2400" dirty="0">
              <a:effectLst/>
              <a:latin typeface="Times New Roman" panose="02020603050405020304" pitchFamily="18" charset="0"/>
              <a:ea typeface="Times New Roman" panose="02020603050405020304" pitchFamily="18" charset="0"/>
            </a:endParaRPr>
          </a:p>
          <a:p>
            <a:pPr indent="449580" algn="just" hangingPunct="0"/>
            <a:r>
              <a:rPr lang="kk-KZ" sz="2400" dirty="0">
                <a:solidFill>
                  <a:srgbClr val="000000"/>
                </a:solidFill>
                <a:effectLst/>
                <a:latin typeface="Times New Roman" panose="02020603050405020304" pitchFamily="18" charset="0"/>
                <a:ea typeface="Times New Roman" panose="02020603050405020304" pitchFamily="18" charset="0"/>
              </a:rPr>
              <a:t>	2) математика (алгебра) бойынша жазбаша емтихан (бақылау жұмысы) – 2023 жылғы 6 маусым;</a:t>
            </a:r>
            <a:endParaRPr lang="ru-RU" sz="2400" dirty="0">
              <a:effectLst/>
              <a:latin typeface="Times New Roman" panose="02020603050405020304" pitchFamily="18" charset="0"/>
              <a:ea typeface="Times New Roman" panose="02020603050405020304" pitchFamily="18" charset="0"/>
            </a:endParaRPr>
          </a:p>
          <a:p>
            <a:pPr indent="449580" algn="just" hangingPunct="0"/>
            <a:r>
              <a:rPr lang="kk-KZ" sz="2400" dirty="0">
                <a:solidFill>
                  <a:srgbClr val="000000"/>
                </a:solidFill>
                <a:effectLst/>
                <a:latin typeface="Times New Roman" panose="02020603050405020304" pitchFamily="18" charset="0"/>
                <a:ea typeface="Times New Roman" panose="02020603050405020304" pitchFamily="18" charset="0"/>
              </a:rPr>
              <a:t>	3) орыс/өзбек/ұйғыр/тәжік тілінде оқытатын сыныптарда қазақ тілі мен әдебиеті бойынша жазбаша емтихан (мәтінмен жұмыс, мәтін бойынша тапсырмаларды орындау) және қазақ тілінде оқытатын сыныптарда орыс тілі мен әдебиеті бойынша жазбаша емтихан (мәтінмен жұмыс, мәтін бойынша тапсырмаларды орындау) – 2023 жылғы 9 маусым;</a:t>
            </a:r>
            <a:endParaRPr lang="ru-RU" sz="2400" dirty="0">
              <a:effectLst/>
              <a:latin typeface="Times New Roman" panose="02020603050405020304" pitchFamily="18" charset="0"/>
              <a:ea typeface="Times New Roman" panose="02020603050405020304" pitchFamily="18" charset="0"/>
            </a:endParaRPr>
          </a:p>
          <a:p>
            <a:r>
              <a:rPr lang="kk-KZ" sz="2400" dirty="0">
                <a:solidFill>
                  <a:srgbClr val="000000"/>
                </a:solidFill>
                <a:effectLst/>
                <a:latin typeface="Times New Roman" panose="02020603050405020304" pitchFamily="18" charset="0"/>
                <a:ea typeface="Times New Roman" panose="02020603050405020304" pitchFamily="18" charset="0"/>
              </a:rPr>
              <a:t>	4) таңдау пәні бойынша жазбаша емтихан (физика, химия, биология, география, геометрия, Қазақстан тарихы, дүниежүзі тарихы, әдебиет (оқыту тілі бойынша), шет тілі (ағылшын/француз/неміс), информатика) – 2023 жылғы 13 маусым;</a:t>
            </a:r>
            <a:endParaRPr lang="ru-RU" sz="2400" dirty="0"/>
          </a:p>
        </p:txBody>
      </p:sp>
    </p:spTree>
    <p:extLst>
      <p:ext uri="{BB962C8B-B14F-4D97-AF65-F5344CB8AC3E}">
        <p14:creationId xmlns:p14="http://schemas.microsoft.com/office/powerpoint/2010/main" val="2515840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1F8E3E-8E50-E669-3304-CF53D047D405}"/>
              </a:ext>
            </a:extLst>
          </p:cNvPr>
          <p:cNvSpPr txBox="1"/>
          <p:nvPr/>
        </p:nvSpPr>
        <p:spPr>
          <a:xfrm>
            <a:off x="638175" y="756106"/>
            <a:ext cx="11087100" cy="5262979"/>
          </a:xfrm>
          <a:prstGeom prst="rect">
            <a:avLst/>
          </a:prstGeom>
          <a:noFill/>
        </p:spPr>
        <p:txBody>
          <a:bodyPr wrap="square">
            <a:spAutoFit/>
          </a:bodyPr>
          <a:lstStyle/>
          <a:p>
            <a:pPr indent="449580" algn="just" hangingPunct="0"/>
            <a:r>
              <a:rPr lang="kk-KZ" sz="2400" dirty="0">
                <a:solidFill>
                  <a:srgbClr val="000000"/>
                </a:solidFill>
                <a:effectLst/>
                <a:latin typeface="Times New Roman" panose="02020603050405020304" pitchFamily="18" charset="0"/>
                <a:ea typeface="Times New Roman" panose="02020603050405020304" pitchFamily="18" charset="0"/>
              </a:rPr>
              <a:t>11 (12) сынып оқушылары үшін:</a:t>
            </a:r>
            <a:endParaRPr lang="ru-RU" sz="2400" dirty="0">
              <a:effectLst/>
              <a:latin typeface="Times New Roman" panose="02020603050405020304" pitchFamily="18" charset="0"/>
              <a:ea typeface="Times New Roman" panose="02020603050405020304" pitchFamily="18" charset="0"/>
            </a:endParaRPr>
          </a:p>
          <a:p>
            <a:pPr indent="449580" algn="just" hangingPunct="0"/>
            <a:r>
              <a:rPr lang="kk-KZ" sz="2400" dirty="0">
                <a:solidFill>
                  <a:srgbClr val="000000"/>
                </a:solidFill>
                <a:effectLst/>
                <a:latin typeface="Times New Roman" panose="02020603050405020304" pitchFamily="18" charset="0"/>
                <a:ea typeface="Times New Roman" panose="02020603050405020304" pitchFamily="18" charset="0"/>
              </a:rPr>
              <a:t>	1) қазақ тілі/орыс тілі бойынша және ұйғыр/тәжік/өзбек тілінде білім беретін мектептер/сыныптар үшін ана тілі (оқыту тілі) бойынша жазбаша емтихан – 2023 жылғы 5 маусым; </a:t>
            </a:r>
            <a:endParaRPr lang="ru-RU" sz="2400" dirty="0">
              <a:effectLst/>
              <a:latin typeface="Times New Roman" panose="02020603050405020304" pitchFamily="18" charset="0"/>
              <a:ea typeface="Times New Roman" panose="02020603050405020304" pitchFamily="18" charset="0"/>
            </a:endParaRPr>
          </a:p>
          <a:p>
            <a:pPr indent="449580" algn="just" hangingPunct="0"/>
            <a:r>
              <a:rPr lang="kk-KZ" sz="2400" dirty="0">
                <a:solidFill>
                  <a:srgbClr val="000000"/>
                </a:solidFill>
                <a:effectLst/>
                <a:latin typeface="Times New Roman" panose="02020603050405020304" pitchFamily="18" charset="0"/>
                <a:ea typeface="Times New Roman" panose="02020603050405020304" pitchFamily="18" charset="0"/>
              </a:rPr>
              <a:t>	2) алгебра және анализ бастамалары бойынша жазбаша емтихан – 2023 жылғы 8 маусым; </a:t>
            </a:r>
            <a:endParaRPr lang="ru-RU" sz="2400" dirty="0">
              <a:effectLst/>
              <a:latin typeface="Times New Roman" panose="02020603050405020304" pitchFamily="18" charset="0"/>
              <a:ea typeface="Times New Roman" panose="02020603050405020304" pitchFamily="18" charset="0"/>
            </a:endParaRPr>
          </a:p>
          <a:p>
            <a:pPr indent="450215" algn="just" hangingPunct="0"/>
            <a:r>
              <a:rPr lang="kk-KZ" sz="2400" dirty="0">
                <a:solidFill>
                  <a:srgbClr val="000000"/>
                </a:solidFill>
                <a:effectLst/>
                <a:latin typeface="Times New Roman" panose="02020603050405020304" pitchFamily="18" charset="0"/>
                <a:ea typeface="Times New Roman" panose="02020603050405020304" pitchFamily="18" charset="0"/>
              </a:rPr>
              <a:t>	3) Қазақстан тарихы бойынша ауызша емтихан – 2023 жылғы 12 маусым;  </a:t>
            </a:r>
            <a:endParaRPr lang="ru-RU" sz="2400" dirty="0">
              <a:effectLst/>
              <a:latin typeface="Times New Roman" panose="02020603050405020304" pitchFamily="18" charset="0"/>
              <a:ea typeface="Times New Roman" panose="02020603050405020304" pitchFamily="18" charset="0"/>
            </a:endParaRPr>
          </a:p>
          <a:p>
            <a:pPr indent="450215" algn="just" hangingPunct="0"/>
            <a:r>
              <a:rPr lang="kk-KZ" sz="2400" dirty="0">
                <a:solidFill>
                  <a:srgbClr val="000000"/>
                </a:solidFill>
                <a:effectLst/>
                <a:latin typeface="Times New Roman" panose="02020603050405020304" pitchFamily="18" charset="0"/>
                <a:ea typeface="Times New Roman" panose="02020603050405020304" pitchFamily="18" charset="0"/>
              </a:rPr>
              <a:t>	4)  орыс/өзбек/ұйғыр/тәжік тілдерінде оқытатын мектептерде/сыныптарда қазақ тілі мен әдебиетінен және қазақ тілінде оқытатын мектептерде/сыныптарда орыс тілі мен әдебиетінен жазбаша емтихан – 2023 жылғы 15 маусым; </a:t>
            </a:r>
            <a:endParaRPr lang="ru-RU" sz="2400" dirty="0">
              <a:effectLst/>
              <a:latin typeface="Times New Roman" panose="02020603050405020304" pitchFamily="18" charset="0"/>
              <a:ea typeface="Times New Roman" panose="02020603050405020304" pitchFamily="18" charset="0"/>
            </a:endParaRPr>
          </a:p>
          <a:p>
            <a:r>
              <a:rPr lang="kk-KZ" sz="2400" dirty="0">
                <a:solidFill>
                  <a:srgbClr val="000000"/>
                </a:solidFill>
                <a:effectLst/>
                <a:latin typeface="Times New Roman" panose="02020603050405020304" pitchFamily="18" charset="0"/>
                <a:ea typeface="Times New Roman" panose="02020603050405020304" pitchFamily="18" charset="0"/>
              </a:rPr>
              <a:t>	5) таңдау пәні бойынша жазбаша емтихан (физика, химия, биология, география, геометрия, дүниежүзілік тарих, құқық негіздері, әдебиет (оқыту тілі бойынша), шет тілі (ағылшын/француз/неміс), информатика) – 2023 жылғы </a:t>
            </a:r>
            <a:br>
              <a:rPr lang="kk-KZ" sz="2400" dirty="0">
                <a:solidFill>
                  <a:srgbClr val="000000"/>
                </a:solidFill>
                <a:effectLst/>
                <a:latin typeface="Times New Roman" panose="02020603050405020304" pitchFamily="18" charset="0"/>
                <a:ea typeface="Times New Roman" panose="02020603050405020304" pitchFamily="18" charset="0"/>
              </a:rPr>
            </a:br>
            <a:r>
              <a:rPr lang="kk-KZ" sz="2400" dirty="0">
                <a:solidFill>
                  <a:srgbClr val="000000"/>
                </a:solidFill>
                <a:effectLst/>
                <a:latin typeface="Times New Roman" panose="02020603050405020304" pitchFamily="18" charset="0"/>
                <a:ea typeface="Times New Roman" panose="02020603050405020304" pitchFamily="18" charset="0"/>
              </a:rPr>
              <a:t>19 маусым.</a:t>
            </a:r>
            <a:endParaRPr lang="ru-RU" sz="2400" dirty="0"/>
          </a:p>
        </p:txBody>
      </p:sp>
    </p:spTree>
    <p:extLst>
      <p:ext uri="{BB962C8B-B14F-4D97-AF65-F5344CB8AC3E}">
        <p14:creationId xmlns:p14="http://schemas.microsoft.com/office/powerpoint/2010/main" val="680317747"/>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TotalTime>
  <Words>439</Words>
  <Application>Microsoft Office PowerPoint</Application>
  <PresentationFormat>Широкоэкранный</PresentationFormat>
  <Paragraphs>17</Paragraphs>
  <Slides>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Times New Roman</vt:lpstr>
      <vt:lpstr>Trebuchet MS</vt:lpstr>
      <vt:lpstr>Wingdings 3</vt:lpstr>
      <vt:lpstr>Аспект</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Байтерек</dc:creator>
  <cp:lastModifiedBy>Байтерек</cp:lastModifiedBy>
  <cp:revision>1</cp:revision>
  <dcterms:created xsi:type="dcterms:W3CDTF">2023-04-13T05:49:27Z</dcterms:created>
  <dcterms:modified xsi:type="dcterms:W3CDTF">2023-04-13T05:55:15Z</dcterms:modified>
</cp:coreProperties>
</file>