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2C8BA-E472-49BE-8CEC-E7F86298DD21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98B7A-2883-43C9-8EE7-FE4106186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28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98B7A-2883-43C9-8EE7-FE4106186EE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0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104" y="0"/>
            <a:ext cx="4501896" cy="15819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480" y="0"/>
            <a:ext cx="174178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3624" y="2499360"/>
            <a:ext cx="64008" cy="1341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400">
                <a:solidFill>
                  <a:srgbClr val="1B6CD1"/>
                </a:solidFill>
                <a:latin typeface="Arial"/>
              </a:rPr>
              <a:t>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59280" y="902208"/>
            <a:ext cx="7684008" cy="2225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600" dirty="0">
                <a:solidFill>
                  <a:srgbClr val="002060"/>
                </a:solidFill>
                <a:latin typeface="Arial"/>
              </a:rPr>
              <a:t>ОТДЕЛ ОБРАЗОВАНИЯ </a:t>
            </a:r>
            <a:r>
              <a:rPr lang="ru" sz="1600" dirty="0" smtClean="0">
                <a:solidFill>
                  <a:srgbClr val="002060"/>
                </a:solidFill>
                <a:latin typeface="Arial"/>
              </a:rPr>
              <a:t>г. Петропавловска</a:t>
            </a:r>
            <a:endParaRPr lang="ru" sz="1600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19272" y="2810256"/>
            <a:ext cx="5495544" cy="8321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3000" b="1" dirty="0">
                <a:solidFill>
                  <a:srgbClr val="002060"/>
                </a:solidFill>
                <a:latin typeface="Arial"/>
              </a:rPr>
              <a:t>О ЗАВЕРШЕНИИ 2022-2023 УЧЕБНОГО 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81016" y="6330696"/>
            <a:ext cx="2011680" cy="4297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dirty="0">
                <a:solidFill>
                  <a:srgbClr val="002060"/>
                </a:solidFill>
                <a:latin typeface="Arial"/>
              </a:rPr>
              <a:t>АПРЕЛЬ, 2023 Г.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70D6589C-75BE-B8BD-C6BE-283A4CD10D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470" y="179507"/>
            <a:ext cx="1139190" cy="1090295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" y="5599176"/>
            <a:ext cx="838200" cy="46939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89632" y="371856"/>
            <a:ext cx="4523232" cy="2743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-1168400"/>
            <a:r>
              <a:rPr lang="ru" sz="2100" b="1">
                <a:solidFill>
                  <a:srgbClr val="002060"/>
                </a:solidFill>
                <a:latin typeface="Arial"/>
              </a:rPr>
              <a:t>ЗАВЕРШЕНИЕ 2022-2023 УЧЕБНОГО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93520" y="1542288"/>
            <a:ext cx="886968" cy="2133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100" b="1">
                <a:solidFill>
                  <a:srgbClr val="C00000"/>
                </a:solidFill>
                <a:latin typeface="Calibri"/>
              </a:rPr>
              <a:t>31 МАЯ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02493" y="1237488"/>
            <a:ext cx="8532831" cy="838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800" b="1" dirty="0">
                <a:solidFill>
                  <a:srgbClr val="002060"/>
                </a:solidFill>
                <a:latin typeface="Calibri"/>
              </a:rPr>
              <a:t>ЗАВЕРШЕНИЕ УЧЕБНЫХ ЗАНЯТИЙ ВО ВСЕХ ШКОЛАХ, НЕЗАВИСИМО ОТ ФОРМ СОБСТВЕННОСТИ И ВЕДОМСТВЕННОЙ ПОДЧИНЕННОСТИ Приказ МП РК от 10.04.2023 г. № 88, приказ УО от 10.04. 2023 г. № 448, приказ ОО № </a:t>
            </a:r>
            <a:r>
              <a:rPr lang="ru" sz="1800" b="1" dirty="0" smtClean="0">
                <a:solidFill>
                  <a:srgbClr val="002060"/>
                </a:solidFill>
                <a:latin typeface="Calibri"/>
              </a:rPr>
              <a:t>116, </a:t>
            </a:r>
            <a:r>
              <a:rPr lang="ru" sz="1800" b="1" dirty="0">
                <a:solidFill>
                  <a:srgbClr val="002060"/>
                </a:solidFill>
                <a:latin typeface="Calibri"/>
              </a:rPr>
              <a:t>от </a:t>
            </a:r>
            <a:r>
              <a:rPr lang="ru" sz="1800" b="1" dirty="0" smtClean="0">
                <a:solidFill>
                  <a:srgbClr val="002060"/>
                </a:solidFill>
                <a:latin typeface="Calibri"/>
              </a:rPr>
              <a:t>13.04.2023</a:t>
            </a:r>
            <a:endParaRPr lang="ru" sz="1800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89632" y="2633472"/>
            <a:ext cx="4465320" cy="2743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-1168400"/>
            <a:r>
              <a:rPr lang="ru" sz="2100" b="1">
                <a:solidFill>
                  <a:srgbClr val="002060"/>
                </a:solidFill>
                <a:latin typeface="Arial"/>
              </a:rPr>
              <a:t>ИТОГОВАЯ АТТЕСТАЦИЯ В 9, 11 КЛАССАХ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13104" y="3462528"/>
            <a:ext cx="1203960" cy="704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b="1" dirty="0">
                <a:solidFill>
                  <a:srgbClr val="002060"/>
                </a:solidFill>
                <a:latin typeface="Arial"/>
              </a:rPr>
              <a:t>9 КЛАСС </a:t>
            </a:r>
            <a:r>
              <a:rPr lang="ru" sz="1600" b="1" dirty="0">
                <a:solidFill>
                  <a:srgbClr val="C00000"/>
                </a:solidFill>
                <a:latin typeface="Arial"/>
              </a:rPr>
              <a:t> </a:t>
            </a:r>
            <a:r>
              <a:rPr lang="ru" sz="1600" b="1" dirty="0" smtClean="0">
                <a:solidFill>
                  <a:srgbClr val="C00000"/>
                </a:solidFill>
                <a:latin typeface="Arial"/>
              </a:rPr>
              <a:t>2305 </a:t>
            </a:r>
            <a:r>
              <a:rPr lang="ru" sz="1600" b="1" dirty="0">
                <a:solidFill>
                  <a:srgbClr val="002060"/>
                </a:solidFill>
                <a:latin typeface="Arial"/>
              </a:rPr>
              <a:t>УЧАЩИХСЯ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85160" y="3465576"/>
            <a:ext cx="2624328" cy="676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b="1">
                <a:solidFill>
                  <a:srgbClr val="002060"/>
                </a:solidFill>
                <a:latin typeface="Arial"/>
              </a:rPr>
              <a:t>ИТОГОВЫЕ ВЫПУСКНЫЕ ЭКЗАМЕНЫ </a:t>
            </a:r>
            <a:r>
              <a:rPr lang="ru" sz="1600" b="1">
                <a:solidFill>
                  <a:srgbClr val="C00000"/>
                </a:solidFill>
                <a:latin typeface="Arial"/>
              </a:rPr>
              <a:t>2-13 ИЮНЯ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45808" y="3444240"/>
            <a:ext cx="1203960" cy="704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b="1" dirty="0">
                <a:solidFill>
                  <a:srgbClr val="002060"/>
                </a:solidFill>
                <a:latin typeface="Arial"/>
              </a:rPr>
              <a:t>11 КЛАСС</a:t>
            </a:r>
          </a:p>
          <a:p>
            <a:pPr indent="0" algn="ctr"/>
            <a:r>
              <a:rPr lang="ru" sz="1600" b="1" smtClean="0">
                <a:solidFill>
                  <a:srgbClr val="FF0000"/>
                </a:solidFill>
                <a:latin typeface="Arial"/>
              </a:rPr>
              <a:t>999</a:t>
            </a:r>
            <a:endParaRPr lang="ru" sz="1600" b="1" dirty="0" smtClean="0">
              <a:solidFill>
                <a:srgbClr val="FF0000"/>
              </a:solidFill>
              <a:latin typeface="Arial"/>
            </a:endParaRPr>
          </a:p>
          <a:p>
            <a:pPr indent="0" algn="ctr"/>
            <a:r>
              <a:rPr lang="ru" sz="1600" b="1" dirty="0" smtClean="0">
                <a:solidFill>
                  <a:srgbClr val="002060"/>
                </a:solidFill>
                <a:latin typeface="Arial"/>
              </a:rPr>
              <a:t>УЧАЩИХСЯ</a:t>
            </a:r>
            <a:endParaRPr lang="ru" sz="1600" b="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45880" y="3456432"/>
            <a:ext cx="2624328" cy="676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b="1">
                <a:solidFill>
                  <a:srgbClr val="002060"/>
                </a:solidFill>
                <a:latin typeface="Arial"/>
              </a:rPr>
              <a:t>ГОСУДАРСТВЕННЫЕ ВЫПУСКНЫЕ ЭКЗАМЕНЫ </a:t>
            </a:r>
            <a:r>
              <a:rPr lang="ru" sz="1600" b="1">
                <a:solidFill>
                  <a:srgbClr val="C00000"/>
                </a:solidFill>
                <a:latin typeface="Arial"/>
              </a:rPr>
              <a:t>5-19 ИЮНЯ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22248" y="4733544"/>
            <a:ext cx="6035040" cy="2743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100" b="1" dirty="0">
                <a:solidFill>
                  <a:srgbClr val="002060"/>
                </a:solidFill>
                <a:latin typeface="Arial"/>
              </a:rPr>
              <a:t>ВРУЧЕНИЕ ДОКУМЕНТОВ ОБ ОБРАЗОВАНИИ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20952" y="5586984"/>
            <a:ext cx="810768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100" b="1" dirty="0">
                <a:solidFill>
                  <a:srgbClr val="C00000"/>
                </a:solidFill>
                <a:latin typeface="Calibri"/>
              </a:rPr>
              <a:t>20 - 22 ИЮНЯ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28999" y="5623560"/>
            <a:ext cx="7952173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800" b="1" dirty="0">
                <a:solidFill>
                  <a:srgbClr val="002060"/>
                </a:solidFill>
                <a:latin typeface="Calibri"/>
              </a:rPr>
              <a:t>ВРУЧЕНИЕ АТТЕСТАТОВ ОБ ОБЩЕМ СРЕДНЕМ ОБРАЗОВАНИИ В ОРГАНИЗАЦИЯХ ОБРАЗОВАНИЯ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045696" y="6614160"/>
            <a:ext cx="97536" cy="1341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200">
                <a:solidFill>
                  <a:srgbClr val="898989"/>
                </a:solidFill>
                <a:latin typeface="Calibri"/>
              </a:rPr>
              <a:t>2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70D6589C-75BE-B8BD-C6BE-283A4CD10D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" y="147193"/>
            <a:ext cx="1139190" cy="1090295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592" y="2084832"/>
            <a:ext cx="615696" cy="6126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808" y="6199632"/>
            <a:ext cx="768096" cy="6126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4424" y="210312"/>
            <a:ext cx="11298936" cy="13502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840300" indent="0">
              <a:spcAft>
                <a:spcPts val="560"/>
              </a:spcAft>
            </a:pPr>
            <a:r>
              <a:rPr lang="ru" sz="1800" b="1" dirty="0">
                <a:solidFill>
                  <a:srgbClr val="002060"/>
                </a:solidFill>
                <a:latin typeface="Arial"/>
              </a:rPr>
              <a:t>ОСВОБОЖДЕНИЕ ОТ ИТОГОВОЙ АТТЕСТАЦИИ</a:t>
            </a:r>
          </a:p>
          <a:p>
            <a:pPr marL="649800" indent="0"/>
            <a:r>
              <a:rPr lang="ru" sz="2100" dirty="0">
                <a:solidFill>
                  <a:srgbClr val="002060"/>
                </a:solidFill>
                <a:latin typeface="Arial"/>
              </a:rPr>
              <a:t>Типовые правила проведения текущего контроля успеваемости, промежуточной и итоговой аттестации обучающихся (приказ МОН РК № 125 от 18.03.2008 г. и МП РК № 96 от 13.04.2023):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4424" y="1786128"/>
            <a:ext cx="5160264" cy="38496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635000">
              <a:lnSpc>
                <a:spcPct val="94000"/>
              </a:lnSpc>
              <a:spcAft>
                <a:spcPts val="630"/>
              </a:spcAft>
            </a:pPr>
            <a:r>
              <a:rPr lang="ru" sz="1800" b="1" dirty="0">
                <a:solidFill>
                  <a:srgbClr val="C00000"/>
                </a:solidFill>
                <a:latin typeface="Arial"/>
              </a:rPr>
              <a:t>Пункт 50 </a:t>
            </a:r>
            <a:r>
              <a:rPr lang="ru" sz="1800" dirty="0">
                <a:solidFill>
                  <a:srgbClr val="002060"/>
                </a:solidFill>
                <a:latin typeface="Arial"/>
              </a:rPr>
              <a:t>освобождение от итоговой аттестации на основании </a:t>
            </a:r>
            <a:r>
              <a:rPr lang="ru" sz="1800" b="1" dirty="0">
                <a:solidFill>
                  <a:srgbClr val="C00000"/>
                </a:solidFill>
                <a:latin typeface="Arial"/>
              </a:rPr>
              <a:t>приказа управления образования СКО;</a:t>
            </a:r>
          </a:p>
          <a:p>
            <a:pPr indent="635000">
              <a:lnSpc>
                <a:spcPct val="94000"/>
              </a:lnSpc>
              <a:spcAft>
                <a:spcPts val="630"/>
              </a:spcAft>
            </a:pPr>
            <a:r>
              <a:rPr lang="ru" sz="1800" dirty="0">
                <a:solidFill>
                  <a:srgbClr val="002060"/>
                </a:solidFill>
                <a:latin typeface="Arial"/>
              </a:rPr>
              <a:t>Категории освобождаемых лиц:</a:t>
            </a:r>
          </a:p>
          <a:p>
            <a:pPr indent="635000">
              <a:lnSpc>
                <a:spcPct val="94000"/>
              </a:lnSpc>
              <a:spcAft>
                <a:spcPts val="630"/>
              </a:spcAft>
            </a:pPr>
            <a:r>
              <a:rPr lang="ru" sz="1800" dirty="0">
                <a:solidFill>
                  <a:srgbClr val="002060"/>
                </a:solidFill>
                <a:latin typeface="Arial"/>
              </a:rPr>
              <a:t>- по состоянию здоровья;</a:t>
            </a:r>
          </a:p>
          <a:p>
            <a:pPr marL="827600" indent="-228600">
              <a:lnSpc>
                <a:spcPct val="95000"/>
              </a:lnSpc>
              <a:spcAft>
                <a:spcPts val="630"/>
              </a:spcAft>
            </a:pPr>
            <a:r>
              <a:rPr lang="ru" sz="1800" dirty="0">
                <a:solidFill>
                  <a:srgbClr val="002060"/>
                </a:solidFill>
                <a:latin typeface="Arial"/>
              </a:rPr>
              <a:t>- инвалиды </a:t>
            </a:r>
            <a:r>
              <a:rPr lang="en-US" sz="1800" dirty="0">
                <a:solidFill>
                  <a:srgbClr val="002060"/>
                </a:solidFill>
                <a:latin typeface="Arial"/>
              </a:rPr>
              <a:t>I-II </a:t>
            </a:r>
            <a:r>
              <a:rPr lang="ru" sz="1800" dirty="0">
                <a:solidFill>
                  <a:srgbClr val="002060"/>
                </a:solidFill>
                <a:latin typeface="Arial"/>
              </a:rPr>
              <a:t>группы, дети с инвалидностью;</a:t>
            </a:r>
          </a:p>
          <a:p>
            <a:pPr marL="827600" indent="-228600">
              <a:lnSpc>
                <a:spcPct val="94000"/>
              </a:lnSpc>
              <a:spcAft>
                <a:spcPts val="630"/>
              </a:spcAft>
            </a:pPr>
            <a:r>
              <a:rPr lang="ru" sz="1800" dirty="0">
                <a:solidFill>
                  <a:srgbClr val="002060"/>
                </a:solidFill>
                <a:latin typeface="Arial"/>
              </a:rPr>
              <a:t>- участники летних учебно-тренировочных сборов, являющиеся кандидатами в сборную команду Республики Казахстан для участия в международных олимпиадах (соревнованиях);</a:t>
            </a:r>
          </a:p>
          <a:p>
            <a:pPr indent="635000">
              <a:lnSpc>
                <a:spcPct val="94000"/>
              </a:lnSpc>
            </a:pPr>
            <a:r>
              <a:rPr lang="ru" sz="1800" dirty="0">
                <a:solidFill>
                  <a:srgbClr val="002060"/>
                </a:solidFill>
                <a:latin typeface="Arial"/>
              </a:rPr>
              <a:t>- смерти близких родственников.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59880" y="1789176"/>
            <a:ext cx="5388864" cy="4468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4000"/>
              </a:lnSpc>
              <a:spcAft>
                <a:spcPts val="700"/>
              </a:spcAft>
            </a:pPr>
            <a:r>
              <a:rPr lang="ru" sz="1800" b="1" dirty="0">
                <a:solidFill>
                  <a:srgbClr val="C00000"/>
                </a:solidFill>
                <a:latin typeface="Arial"/>
              </a:rPr>
              <a:t>Пункт 51 </a:t>
            </a:r>
            <a:r>
              <a:rPr lang="ru" sz="1800" dirty="0">
                <a:solidFill>
                  <a:srgbClr val="002060"/>
                </a:solidFill>
                <a:latin typeface="Arial"/>
              </a:rPr>
              <a:t>Перечень документов для освобождения:</a:t>
            </a:r>
          </a:p>
          <a:p>
            <a:pPr marL="192600" indent="-228600">
              <a:lnSpc>
                <a:spcPct val="94000"/>
              </a:lnSpc>
              <a:spcAft>
                <a:spcPts val="700"/>
              </a:spcAft>
            </a:pPr>
            <a:r>
              <a:rPr lang="ru" sz="1800" dirty="0">
                <a:solidFill>
                  <a:srgbClr val="002060"/>
                </a:solidFill>
                <a:latin typeface="Arial"/>
              </a:rPr>
              <a:t>- заключение ВКК (форма 026/у) для категории обучающихся указанных в пунктах 1), 2);</a:t>
            </a:r>
          </a:p>
          <a:p>
            <a:pPr marL="192600" indent="-228600">
              <a:lnSpc>
                <a:spcPct val="94000"/>
              </a:lnSpc>
              <a:spcAft>
                <a:spcPts val="700"/>
              </a:spcAft>
            </a:pPr>
            <a:r>
              <a:rPr lang="ru" sz="1800" dirty="0">
                <a:solidFill>
                  <a:srgbClr val="002060"/>
                </a:solidFill>
                <a:latin typeface="Arial"/>
              </a:rPr>
              <a:t>- выписки из решения педсовета, ходатайство школы для всех категории;</a:t>
            </a:r>
          </a:p>
          <a:p>
            <a:pPr marL="192600" indent="-228600">
              <a:lnSpc>
                <a:spcPct val="94000"/>
              </a:lnSpc>
              <a:spcAft>
                <a:spcPts val="700"/>
              </a:spcAft>
            </a:pPr>
            <a:r>
              <a:rPr lang="ru" sz="1800" dirty="0">
                <a:solidFill>
                  <a:srgbClr val="002060"/>
                </a:solidFill>
                <a:latin typeface="Arial"/>
              </a:rPr>
              <a:t>- подлинники и копии табелей успеваемости (установленная форма - приказ МОН РК № 130 от 06.04.2020 г. для всех категорий;</a:t>
            </a:r>
          </a:p>
          <a:p>
            <a:pPr indent="0">
              <a:lnSpc>
                <a:spcPct val="94000"/>
              </a:lnSpc>
              <a:spcAft>
                <a:spcPts val="700"/>
              </a:spcAft>
            </a:pPr>
            <a:r>
              <a:rPr lang="ru" sz="1800" dirty="0">
                <a:solidFill>
                  <a:srgbClr val="002060"/>
                </a:solidFill>
                <a:latin typeface="Arial"/>
              </a:rPr>
              <a:t>- свидетельство о смерти близких родственников.</a:t>
            </a:r>
          </a:p>
          <a:p>
            <a:pPr indent="317500">
              <a:lnSpc>
                <a:spcPct val="94000"/>
              </a:lnSpc>
              <a:spcAft>
                <a:spcPts val="700"/>
              </a:spcAft>
            </a:pPr>
            <a:r>
              <a:rPr lang="ru" sz="1800" dirty="0">
                <a:solidFill>
                  <a:srgbClr val="002060"/>
                </a:solidFill>
                <a:latin typeface="Arial"/>
              </a:rPr>
              <a:t>Документы подпунктов 2),3) заверяются подписью директора и печатью школы.</a:t>
            </a:r>
          </a:p>
          <a:p>
            <a:pPr indent="317500">
              <a:lnSpc>
                <a:spcPct val="94000"/>
              </a:lnSpc>
            </a:pPr>
            <a:r>
              <a:rPr lang="ru" sz="1800" dirty="0">
                <a:solidFill>
                  <a:srgbClr val="002060"/>
                </a:solidFill>
                <a:latin typeface="Arial"/>
              </a:rPr>
              <a:t>Документы для освобождения выпускников 9,11 классов от экзаменов сдать в управлении образования до </a:t>
            </a:r>
            <a:r>
              <a:rPr lang="ru" sz="1800" b="1" dirty="0">
                <a:solidFill>
                  <a:srgbClr val="C00000"/>
                </a:solidFill>
                <a:latin typeface="Arial"/>
              </a:rPr>
              <a:t>16 мая 2023 года.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63040" y="6458712"/>
            <a:ext cx="10344912" cy="2529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C00000"/>
                </a:solidFill>
                <a:latin typeface="Arial"/>
              </a:rPr>
              <a:t>Итоговая аттестация выставляется на основании годовой оценки текущего учебного года.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618232"/>
            <a:ext cx="1703832" cy="7284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654552"/>
            <a:ext cx="1703832" cy="7284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687824"/>
            <a:ext cx="1703832" cy="188366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94232" y="240792"/>
            <a:ext cx="9329928" cy="2834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127000"/>
            <a:r>
              <a:rPr lang="ru" sz="2100" b="1" dirty="0">
                <a:solidFill>
                  <a:srgbClr val="002060"/>
                </a:solidFill>
                <a:latin typeface="Arial"/>
              </a:rPr>
              <a:t>ИТОГОВЫЕ ВЫПУСКНЫЕ ЭКЗАМЕНЫ ОБУЧАЮЩИХСЯ 9  КЛАССА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46248" y="944880"/>
            <a:ext cx="5477256" cy="2499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i="1">
                <a:solidFill>
                  <a:srgbClr val="002060"/>
                </a:solidFill>
                <a:latin typeface="Arial"/>
              </a:rPr>
              <a:t>Задания разрабатывает управление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5216" y="1813560"/>
            <a:ext cx="3596640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002060"/>
                </a:solidFill>
                <a:latin typeface="Arial"/>
              </a:rPr>
              <a:t>ОБЯЗАТЕЛЬНЫЕ ПРЕДМЕТЫ - 3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480" y="1810512"/>
            <a:ext cx="1508760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C00000"/>
                </a:solidFill>
                <a:latin typeface="Arial"/>
              </a:rPr>
              <a:t>4 ЭКЗАМЕНА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147304" y="1795272"/>
            <a:ext cx="3112008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800">
                <a:solidFill>
                  <a:srgbClr val="002060"/>
                </a:solidFill>
                <a:latin typeface="Arial"/>
              </a:rPr>
              <a:t>ПРЕДМЕТЫ ПО ВЫБОРУ - 1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63496" y="2581656"/>
            <a:ext cx="8656320" cy="8107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88900">
              <a:lnSpc>
                <a:spcPct val="97000"/>
              </a:lnSpc>
            </a:pPr>
            <a:r>
              <a:rPr lang="ru" sz="1800" b="1">
                <a:solidFill>
                  <a:srgbClr val="FF0000"/>
                </a:solidFill>
                <a:latin typeface="Calibri"/>
              </a:rPr>
              <a:t>ЯЗЫК 1: </a:t>
            </a:r>
            <a:r>
              <a:rPr lang="ru" sz="1800">
                <a:solidFill>
                  <a:srgbClr val="002060"/>
                </a:solidFill>
                <a:latin typeface="Calibri"/>
              </a:rPr>
              <a:t>КАЗАХСКИЙ ЯЗЫК /РУССКИЙ ЯЗЫК - письменный экзамен - </a:t>
            </a:r>
            <a:r>
              <a:rPr lang="ru" sz="1800" b="1">
                <a:solidFill>
                  <a:srgbClr val="C00000"/>
                </a:solidFill>
                <a:latin typeface="Calibri"/>
              </a:rPr>
              <a:t>ЭССЕ</a:t>
            </a:r>
            <a:r>
              <a:rPr lang="ru" sz="1800">
                <a:solidFill>
                  <a:srgbClr val="002060"/>
                </a:solidFill>
                <a:latin typeface="Calibri"/>
              </a:rPr>
              <a:t>.</a:t>
            </a:r>
          </a:p>
          <a:p>
            <a:pPr indent="317500">
              <a:lnSpc>
                <a:spcPct val="97000"/>
              </a:lnSpc>
            </a:pPr>
            <a:r>
              <a:rPr lang="ru" sz="1800">
                <a:solidFill>
                  <a:srgbClr val="002060"/>
                </a:solidFill>
                <a:latin typeface="Calibri"/>
              </a:rPr>
              <a:t>Для обучающихся школ с углубленным изучением предметов гуманитарного цикла -письменная работа (статья, рассказ, эссе);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15312" y="3901440"/>
            <a:ext cx="7174992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25400"/>
            <a:r>
              <a:rPr lang="ru" sz="1900" b="1">
                <a:solidFill>
                  <a:srgbClr val="FF0000"/>
                </a:solidFill>
                <a:latin typeface="Calibri"/>
              </a:rPr>
              <a:t>МАТЕМАТИКА: </a:t>
            </a:r>
            <a:r>
              <a:rPr lang="ru" sz="1900">
                <a:solidFill>
                  <a:srgbClr val="002060"/>
                </a:solidFill>
                <a:latin typeface="Calibri"/>
              </a:rPr>
              <a:t>письменный экзамен (алгебре) - </a:t>
            </a:r>
            <a:r>
              <a:rPr lang="ru" sz="1900" b="1">
                <a:solidFill>
                  <a:srgbClr val="FF0000"/>
                </a:solidFill>
                <a:latin typeface="Calibri"/>
              </a:rPr>
              <a:t>контрольная работа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54352" y="4767072"/>
            <a:ext cx="9354312" cy="5669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5400">
              <a:lnSpc>
                <a:spcPct val="97000"/>
              </a:lnSpc>
            </a:pPr>
            <a:r>
              <a:rPr lang="ru" sz="1900" b="1">
                <a:solidFill>
                  <a:srgbClr val="FF0000"/>
                </a:solidFill>
                <a:latin typeface="Calibri"/>
              </a:rPr>
              <a:t>ЯЗЫК 2: </a:t>
            </a:r>
            <a:r>
              <a:rPr lang="ru" sz="1900">
                <a:solidFill>
                  <a:srgbClr val="002060"/>
                </a:solidFill>
                <a:latin typeface="Calibri"/>
              </a:rPr>
              <a:t>КАЗАХСКИЙ ЯЗЫК И ЛИТЕРАТУРА в классах с русским языком обучения / РУССКИЙ ЯЗЫК И ЛИТЕРАТУРА в классах с казахским языком обучения - </a:t>
            </a:r>
            <a:r>
              <a:rPr lang="ru" sz="1900" b="1">
                <a:solidFill>
                  <a:srgbClr val="C00000"/>
                </a:solidFill>
                <a:latin typeface="Calibri"/>
              </a:rPr>
              <a:t>работа с текстом</a:t>
            </a:r>
            <a:r>
              <a:rPr lang="ru" sz="1900">
                <a:solidFill>
                  <a:srgbClr val="002060"/>
                </a:solidFill>
                <a:latin typeface="Calibri"/>
              </a:rPr>
              <a:t>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48256" y="5800344"/>
            <a:ext cx="9287256" cy="822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88900">
              <a:lnSpc>
                <a:spcPct val="97000"/>
              </a:lnSpc>
            </a:pPr>
            <a:r>
              <a:rPr lang="ru" sz="1900" b="1">
                <a:solidFill>
                  <a:srgbClr val="FF0000"/>
                </a:solidFill>
                <a:latin typeface="Calibri"/>
              </a:rPr>
              <a:t>ПРЕДМЕТ ПО ВЫБОРУ: </a:t>
            </a:r>
            <a:r>
              <a:rPr lang="ru" sz="1900">
                <a:solidFill>
                  <a:srgbClr val="C00000"/>
                </a:solidFill>
                <a:latin typeface="Calibri"/>
              </a:rPr>
              <a:t>письменный экзамен</a:t>
            </a:r>
          </a:p>
          <a:p>
            <a:pPr indent="25400">
              <a:lnSpc>
                <a:spcPct val="97000"/>
              </a:lnSpc>
            </a:pPr>
            <a:r>
              <a:rPr lang="ru" sz="1900">
                <a:solidFill>
                  <a:srgbClr val="002060"/>
                </a:solidFill>
                <a:latin typeface="Calibri"/>
              </a:rPr>
              <a:t>(физика, химия, биология, география, геометрия, история Казахстана, всемирная история, литература (по языку обучения), иностранный язык, информатика)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70D6589C-75BE-B8BD-C6BE-283A4CD10D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1" y="89901"/>
            <a:ext cx="1005311" cy="962162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68" y="2813304"/>
            <a:ext cx="2264664" cy="3017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3952" y="2813304"/>
            <a:ext cx="2130552" cy="3017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6744" y="3995928"/>
            <a:ext cx="2328672" cy="381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30808" y="146304"/>
            <a:ext cx="10710672" cy="2834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241300"/>
            <a:r>
              <a:rPr lang="ru" sz="2100" b="1" dirty="0">
                <a:solidFill>
                  <a:srgbClr val="002060"/>
                </a:solidFill>
                <a:latin typeface="Arial"/>
              </a:rPr>
              <a:t>ГОСУДАРСТВЕННЫЕ ВЫПУСКНЫЕ ЭКЗАМЕНЫ ОБУЧАЮЩИХСЯ 11 КЛАССА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12152" y="835152"/>
            <a:ext cx="45720" cy="140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450">
                <a:solidFill>
                  <a:srgbClr val="3BA2FF"/>
                </a:solidFill>
                <a:latin typeface="Arial"/>
              </a:rPr>
              <a:t>I</a:t>
            </a:r>
          </a:p>
          <a:p>
            <a:pPr indent="0" algn="just">
              <a:lnSpc>
                <a:spcPct val="97000"/>
              </a:lnSpc>
            </a:pPr>
            <a:r>
              <a:rPr lang="ru" sz="450">
                <a:solidFill>
                  <a:srgbClr val="3BA2FF"/>
                </a:solidFill>
                <a:latin typeface="Arial"/>
              </a:rPr>
              <a:t>I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0352" y="1149096"/>
            <a:ext cx="1591056" cy="16245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40"/>
              </a:spcAft>
            </a:pPr>
            <a:r>
              <a:rPr lang="ru" sz="4000" b="1" dirty="0">
                <a:solidFill>
                  <a:srgbClr val="2E75B6"/>
                </a:solidFill>
                <a:latin typeface="Arial"/>
              </a:rPr>
              <a:t>05</a:t>
            </a:r>
          </a:p>
          <a:p>
            <a:pPr indent="0" algn="ctr">
              <a:spcAft>
                <a:spcPts val="910"/>
              </a:spcAft>
            </a:pPr>
            <a:r>
              <a:rPr lang="ru" sz="2000" b="1" dirty="0">
                <a:solidFill>
                  <a:srgbClr val="1F4E79"/>
                </a:solidFill>
                <a:latin typeface="Arial"/>
              </a:rPr>
              <a:t>июня</a:t>
            </a:r>
          </a:p>
          <a:p>
            <a:pPr indent="0" algn="ctr"/>
            <a:r>
              <a:rPr lang="ru" sz="1400" dirty="0">
                <a:solidFill>
                  <a:srgbClr val="1F4E79"/>
                </a:solidFill>
                <a:latin typeface="Arial"/>
              </a:rPr>
              <a:t>Язык обучения </a:t>
            </a:r>
            <a:r>
              <a:rPr lang="ru" sz="1400" i="1" dirty="0">
                <a:solidFill>
                  <a:srgbClr val="1F4E79"/>
                </a:solidFill>
                <a:latin typeface="Arial"/>
              </a:rPr>
              <a:t>(казахский/русский язык)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35808" y="2316480"/>
            <a:ext cx="1484376" cy="384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400">
                <a:solidFill>
                  <a:srgbClr val="1F4E79"/>
                </a:solidFill>
                <a:latin typeface="Arial"/>
              </a:rPr>
              <a:t>Алгебра и начала анализа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5824" y="3179064"/>
            <a:ext cx="2289048" cy="35204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Bef>
                <a:spcPts val="140"/>
              </a:spcBef>
            </a:pPr>
            <a:r>
              <a:rPr lang="ru" sz="1300">
                <a:solidFill>
                  <a:srgbClr val="002060"/>
                </a:solidFill>
                <a:latin typeface="Calibri"/>
              </a:rPr>
              <a:t>Экзаменационная работа состоит из 2 частей. </a:t>
            </a:r>
            <a:r>
              <a:rPr lang="ru" sz="1300" b="1">
                <a:solidFill>
                  <a:srgbClr val="002060"/>
                </a:solidFill>
                <a:latin typeface="Calibri"/>
              </a:rPr>
              <a:t>Первая часть </a:t>
            </a:r>
            <a:r>
              <a:rPr lang="ru" sz="1300">
                <a:solidFill>
                  <a:srgbClr val="002060"/>
                </a:solidFill>
                <a:latin typeface="Calibri"/>
              </a:rPr>
              <a:t>включает работу с двумя текстами </a:t>
            </a:r>
            <a:r>
              <a:rPr lang="ru" sz="1300" i="1">
                <a:solidFill>
                  <a:srgbClr val="002060"/>
                </a:solidFill>
                <a:latin typeface="Calibri"/>
              </a:rPr>
              <a:t>(общий объем текстов - 600-650 слов).</a:t>
            </a:r>
          </a:p>
          <a:p>
            <a:pPr indent="0">
              <a:lnSpc>
                <a:spcPct val="97000"/>
              </a:lnSpc>
            </a:pPr>
            <a:r>
              <a:rPr lang="ru" sz="1300" b="1">
                <a:solidFill>
                  <a:srgbClr val="002060"/>
                </a:solidFill>
                <a:latin typeface="Calibri"/>
              </a:rPr>
              <a:t>Во второй части </a:t>
            </a:r>
            <a:r>
              <a:rPr lang="ru" sz="1300">
                <a:solidFill>
                  <a:srgbClr val="002060"/>
                </a:solidFill>
                <a:latin typeface="Calibri"/>
              </a:rPr>
              <a:t>обучающиеся в классах ЕМН выполняют одну письменную работу-эссе </a:t>
            </a:r>
            <a:r>
              <a:rPr lang="ru" sz="1300" i="1">
                <a:solidFill>
                  <a:srgbClr val="002060"/>
                </a:solidFill>
                <a:latin typeface="Calibri"/>
              </a:rPr>
              <a:t>(200250 слов).</a:t>
            </a:r>
          </a:p>
          <a:p>
            <a:pPr indent="0">
              <a:lnSpc>
                <a:spcPct val="97000"/>
              </a:lnSpc>
            </a:pPr>
            <a:r>
              <a:rPr lang="ru" sz="1300">
                <a:solidFill>
                  <a:srgbClr val="002060"/>
                </a:solidFill>
                <a:latin typeface="Calibri"/>
              </a:rPr>
              <a:t>В классах ОГН обучающиеся выбирают </a:t>
            </a:r>
            <a:r>
              <a:rPr lang="ru" sz="1300" i="1">
                <a:solidFill>
                  <a:srgbClr val="002060"/>
                </a:solidFill>
                <a:latin typeface="Calibri"/>
              </a:rPr>
              <a:t>одно из трех заданий,</a:t>
            </a:r>
            <a:r>
              <a:rPr lang="ru" sz="1300">
                <a:solidFill>
                  <a:srgbClr val="002060"/>
                </a:solidFill>
                <a:latin typeface="Calibri"/>
              </a:rPr>
              <a:t> из которых предлагается написать письменную работу </a:t>
            </a:r>
            <a:r>
              <a:rPr lang="ru" sz="1300" i="1">
                <a:solidFill>
                  <a:srgbClr val="002060"/>
                </a:solidFill>
                <a:latin typeface="Calibri"/>
              </a:rPr>
              <a:t>(статья, эссе, публичное выступление, рецензия и др.),</a:t>
            </a:r>
            <a:r>
              <a:rPr lang="ru" sz="1300">
                <a:solidFill>
                  <a:srgbClr val="002060"/>
                </a:solidFill>
                <a:latin typeface="Calibri"/>
              </a:rPr>
              <a:t> состоящую из </a:t>
            </a:r>
            <a:r>
              <a:rPr lang="ru" sz="1300" i="1">
                <a:solidFill>
                  <a:srgbClr val="002060"/>
                </a:solidFill>
                <a:latin typeface="Calibri"/>
              </a:rPr>
              <a:t>200-250 слов.</a:t>
            </a:r>
            <a:r>
              <a:rPr lang="ru" sz="1300" b="1">
                <a:solidFill>
                  <a:srgbClr val="002060"/>
                </a:solidFill>
                <a:latin typeface="Calibri"/>
              </a:rPr>
              <a:t> Максимальный балл-40.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49752" y="1136904"/>
            <a:ext cx="676656" cy="765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1000"/>
              </a:lnSpc>
            </a:pPr>
            <a:r>
              <a:rPr lang="ru" sz="4000" b="1">
                <a:solidFill>
                  <a:srgbClr val="2E75B6"/>
                </a:solidFill>
                <a:latin typeface="Arial"/>
              </a:rPr>
              <a:t>08 </a:t>
            </a:r>
            <a:r>
              <a:rPr lang="ru" sz="2000" b="1">
                <a:solidFill>
                  <a:srgbClr val="1F4E79"/>
                </a:solidFill>
                <a:latin typeface="Arial"/>
              </a:rPr>
              <a:t>июня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64352" y="1085088"/>
            <a:ext cx="536448" cy="3992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4000" b="1">
                <a:solidFill>
                  <a:srgbClr val="2E75B6"/>
                </a:solidFill>
                <a:latin typeface="Arial"/>
              </a:rPr>
              <a:t>12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88152" y="1673352"/>
            <a:ext cx="676656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000" b="1">
                <a:solidFill>
                  <a:srgbClr val="1F4E79"/>
                </a:solidFill>
                <a:latin typeface="Arial"/>
              </a:rPr>
              <a:t>июня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79136" y="2154936"/>
            <a:ext cx="1688592" cy="627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420"/>
              </a:spcBef>
            </a:pPr>
            <a:r>
              <a:rPr lang="ru" sz="1400">
                <a:solidFill>
                  <a:srgbClr val="1F4E79"/>
                </a:solidFill>
                <a:latin typeface="Arial"/>
              </a:rPr>
              <a:t>История Казахстана </a:t>
            </a:r>
            <a:r>
              <a:rPr lang="ru" sz="1400" i="1">
                <a:solidFill>
                  <a:srgbClr val="1F4E79"/>
                </a:solidFill>
                <a:latin typeface="Arial"/>
              </a:rPr>
              <a:t>(устный экзамен, билеты)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663952" y="3224784"/>
            <a:ext cx="1975104" cy="2529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300">
                <a:solidFill>
                  <a:srgbClr val="002060"/>
                </a:solidFill>
                <a:latin typeface="Calibri"/>
              </a:rPr>
              <a:t>Экзаменационная работа состоит из 2 частей.</a:t>
            </a:r>
          </a:p>
          <a:p>
            <a:pPr indent="0">
              <a:lnSpc>
                <a:spcPct val="97000"/>
              </a:lnSpc>
            </a:pPr>
            <a:r>
              <a:rPr lang="ru" sz="1300" b="1">
                <a:solidFill>
                  <a:srgbClr val="002060"/>
                </a:solidFill>
                <a:latin typeface="Calibri"/>
              </a:rPr>
              <a:t>Раздел А </a:t>
            </a:r>
            <a:r>
              <a:rPr lang="ru" sz="1300">
                <a:solidFill>
                  <a:srgbClr val="002060"/>
                </a:solidFill>
                <a:latin typeface="Calibri"/>
              </a:rPr>
              <a:t>содержит </a:t>
            </a:r>
            <a:r>
              <a:rPr lang="ru" sz="1300" i="1">
                <a:solidFill>
                  <a:srgbClr val="002060"/>
                </a:solidFill>
                <a:latin typeface="Calibri"/>
              </a:rPr>
              <a:t>15 заданий,</a:t>
            </a:r>
            <a:r>
              <a:rPr lang="ru" sz="1300">
                <a:solidFill>
                  <a:srgbClr val="002060"/>
                </a:solidFill>
                <a:latin typeface="Calibri"/>
              </a:rPr>
              <a:t> с выбором одного правильного ответа из пяти предложенных. Задания оцениваются в </a:t>
            </a:r>
            <a:r>
              <a:rPr lang="ru" sz="1300" i="1">
                <a:solidFill>
                  <a:srgbClr val="002060"/>
                </a:solidFill>
                <a:latin typeface="Calibri"/>
              </a:rPr>
              <a:t>1 балл. </a:t>
            </a:r>
            <a:r>
              <a:rPr lang="ru" sz="1300" b="1">
                <a:solidFill>
                  <a:srgbClr val="002060"/>
                </a:solidFill>
                <a:latin typeface="Calibri"/>
              </a:rPr>
              <a:t>Раздел </a:t>
            </a:r>
            <a:r>
              <a:rPr lang="en-US" sz="1300" b="1">
                <a:solidFill>
                  <a:srgbClr val="002060"/>
                </a:solidFill>
                <a:latin typeface="Calibri"/>
              </a:rPr>
              <a:t>B </a:t>
            </a:r>
            <a:r>
              <a:rPr lang="ru" sz="1300">
                <a:solidFill>
                  <a:srgbClr val="002060"/>
                </a:solidFill>
                <a:latin typeface="Calibri"/>
              </a:rPr>
              <a:t>содержит </a:t>
            </a:r>
            <a:r>
              <a:rPr lang="ru" sz="1300" i="1">
                <a:solidFill>
                  <a:srgbClr val="002060"/>
                </a:solidFill>
                <a:latin typeface="Calibri"/>
              </a:rPr>
              <a:t>10-12 заданий</a:t>
            </a:r>
            <a:r>
              <a:rPr lang="ru" sz="1300">
                <a:solidFill>
                  <a:srgbClr val="002060"/>
                </a:solidFill>
                <a:latin typeface="Calibri"/>
              </a:rPr>
              <a:t>, требующих кратких или подробных ответов. Задания оцениваются </a:t>
            </a:r>
            <a:r>
              <a:rPr lang="ru" sz="1300" b="1">
                <a:solidFill>
                  <a:srgbClr val="002060"/>
                </a:solidFill>
                <a:latin typeface="Calibri"/>
              </a:rPr>
              <a:t>в 2-8 баллов</a:t>
            </a:r>
            <a:r>
              <a:rPr lang="ru" sz="1300">
                <a:solidFill>
                  <a:srgbClr val="002060"/>
                </a:solidFill>
                <a:latin typeface="Calibri"/>
              </a:rPr>
              <a:t>. </a:t>
            </a:r>
            <a:r>
              <a:rPr lang="ru" sz="1300" b="1">
                <a:solidFill>
                  <a:srgbClr val="002060"/>
                </a:solidFill>
                <a:latin typeface="Calibri"/>
              </a:rPr>
              <a:t>Максимальный балл-60.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95672" y="3480816"/>
            <a:ext cx="2206752" cy="13502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79400">
              <a:lnSpc>
                <a:spcPct val="97000"/>
              </a:lnSpc>
            </a:pPr>
            <a:r>
              <a:rPr lang="ru" sz="1300">
                <a:solidFill>
                  <a:srgbClr val="002060"/>
                </a:solidFill>
                <a:latin typeface="Calibri"/>
              </a:rPr>
              <a:t>Экзамен проводится по билетам.</a:t>
            </a:r>
          </a:p>
          <a:p>
            <a:pPr indent="0">
              <a:lnSpc>
                <a:spcPct val="97000"/>
              </a:lnSpc>
            </a:pPr>
            <a:r>
              <a:rPr lang="ru" sz="1300">
                <a:solidFill>
                  <a:srgbClr val="002060"/>
                </a:solidFill>
                <a:latin typeface="Calibri"/>
              </a:rPr>
              <a:t>Всего </a:t>
            </a:r>
            <a:r>
              <a:rPr lang="ru" sz="1300" b="1">
                <a:solidFill>
                  <a:srgbClr val="002060"/>
                </a:solidFill>
                <a:latin typeface="Calibri"/>
              </a:rPr>
              <a:t>30 билетов</a:t>
            </a:r>
            <a:r>
              <a:rPr lang="ru" sz="1300">
                <a:solidFill>
                  <a:srgbClr val="002060"/>
                </a:solidFill>
                <a:latin typeface="Calibri"/>
              </a:rPr>
              <a:t>, каждый билет содержит </a:t>
            </a:r>
            <a:r>
              <a:rPr lang="ru" sz="1300" b="1">
                <a:solidFill>
                  <a:srgbClr val="002060"/>
                </a:solidFill>
                <a:latin typeface="Calibri"/>
              </a:rPr>
              <a:t>три вопроса</a:t>
            </a:r>
            <a:r>
              <a:rPr lang="ru" sz="1300">
                <a:solidFill>
                  <a:srgbClr val="002060"/>
                </a:solidFill>
                <a:latin typeface="Calibri"/>
              </a:rPr>
              <a:t>, на которые обучающиеся отвечают устно.</a:t>
            </a:r>
          </a:p>
          <a:p>
            <a:pPr indent="0">
              <a:lnSpc>
                <a:spcPct val="97000"/>
              </a:lnSpc>
            </a:pPr>
            <a:r>
              <a:rPr lang="ru" sz="1300" b="1">
                <a:solidFill>
                  <a:srgbClr val="002060"/>
                </a:solidFill>
                <a:latin typeface="Calibri"/>
              </a:rPr>
              <a:t>Максимальный балл-30.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33928" y="6123432"/>
            <a:ext cx="1984248" cy="457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9000"/>
              </a:lnSpc>
            </a:pPr>
            <a:r>
              <a:rPr lang="ru" sz="1400" i="1">
                <a:solidFill>
                  <a:srgbClr val="002060"/>
                </a:solidFill>
                <a:latin typeface="Arial"/>
              </a:rPr>
              <a:t>Задания разрабатывает НИШ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687312" y="6022848"/>
            <a:ext cx="2612136" cy="7071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9000"/>
              </a:lnSpc>
            </a:pPr>
            <a:r>
              <a:rPr lang="ru" sz="1400" i="1">
                <a:solidFill>
                  <a:srgbClr val="002060"/>
                </a:solidFill>
                <a:latin typeface="Arial"/>
              </a:rPr>
              <a:t>Повторная аттестация: сроки устанавливает школа, задания разрабатывает УО.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281416" y="1051560"/>
            <a:ext cx="545592" cy="4084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4000" b="1">
                <a:solidFill>
                  <a:srgbClr val="2E75B6"/>
                </a:solidFill>
                <a:latin typeface="Arial"/>
              </a:rPr>
              <a:t>15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205216" y="1642872"/>
            <a:ext cx="676656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000" b="1">
                <a:solidFill>
                  <a:srgbClr val="1F4E79"/>
                </a:solidFill>
                <a:latin typeface="Arial"/>
              </a:rPr>
              <a:t>июня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232648" y="2194560"/>
            <a:ext cx="624840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400">
                <a:solidFill>
                  <a:srgbClr val="1F4E79"/>
                </a:solidFill>
                <a:latin typeface="Arial"/>
              </a:rPr>
              <a:t>Язык 2: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476744" y="2404872"/>
            <a:ext cx="2325624" cy="14843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400" i="1" dirty="0">
                <a:solidFill>
                  <a:srgbClr val="1F4E79"/>
                </a:solidFill>
                <a:latin typeface="Arial"/>
              </a:rPr>
              <a:t>(казахский язык и литература в школах с русским языком обучения/ русский язык и литература в школах с казахским языком обучения)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568184" y="4404360"/>
            <a:ext cx="2209800" cy="1341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88900">
              <a:lnSpc>
                <a:spcPct val="97000"/>
              </a:lnSpc>
            </a:pPr>
            <a:r>
              <a:rPr lang="ru" sz="1300" dirty="0">
                <a:solidFill>
                  <a:srgbClr val="002060"/>
                </a:solidFill>
                <a:latin typeface="Calibri"/>
              </a:rPr>
              <a:t>Экзаменационная работа состоит из двух частей. Задания содержат </a:t>
            </a:r>
            <a:r>
              <a:rPr lang="ru" sz="1300" b="1" dirty="0">
                <a:solidFill>
                  <a:srgbClr val="002060"/>
                </a:solidFill>
                <a:latin typeface="Calibri"/>
              </a:rPr>
              <a:t>четыре коротких текста</a:t>
            </a:r>
            <a:r>
              <a:rPr lang="ru" sz="1300" dirty="0">
                <a:solidFill>
                  <a:srgbClr val="002060"/>
                </a:solidFill>
                <a:latin typeface="Calibri"/>
              </a:rPr>
              <a:t>, общий объем которых </a:t>
            </a:r>
            <a:r>
              <a:rPr lang="ru" sz="1300" b="1" dirty="0">
                <a:solidFill>
                  <a:srgbClr val="002060"/>
                </a:solidFill>
                <a:latin typeface="Calibri"/>
              </a:rPr>
              <a:t>не превышает 400 слов.</a:t>
            </a:r>
          </a:p>
          <a:p>
            <a:pPr indent="0">
              <a:lnSpc>
                <a:spcPct val="97000"/>
              </a:lnSpc>
            </a:pPr>
            <a:r>
              <a:rPr lang="ru" sz="1300" b="1" dirty="0">
                <a:solidFill>
                  <a:srgbClr val="002060"/>
                </a:solidFill>
                <a:latin typeface="Calibri"/>
              </a:rPr>
              <a:t>Максимальный балл-40.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9973056" y="1106424"/>
            <a:ext cx="2048256" cy="27157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4000" b="1">
                <a:solidFill>
                  <a:srgbClr val="2E75B6"/>
                </a:solidFill>
                <a:latin typeface="Arial"/>
              </a:rPr>
              <a:t>19</a:t>
            </a:r>
          </a:p>
          <a:p>
            <a:pPr indent="0" algn="ctr">
              <a:spcAft>
                <a:spcPts val="1050"/>
              </a:spcAft>
            </a:pPr>
            <a:r>
              <a:rPr lang="ru" sz="2000" b="1">
                <a:solidFill>
                  <a:srgbClr val="1F4E79"/>
                </a:solidFill>
                <a:latin typeface="Arial"/>
              </a:rPr>
              <a:t>июня</a:t>
            </a:r>
          </a:p>
          <a:p>
            <a:pPr indent="0" algn="ctr"/>
            <a:r>
              <a:rPr lang="ru" sz="1400">
                <a:solidFill>
                  <a:srgbClr val="1F4E79"/>
                </a:solidFill>
                <a:latin typeface="Arial"/>
              </a:rPr>
              <a:t>Предмет по выбору </a:t>
            </a:r>
            <a:r>
              <a:rPr lang="ru" sz="1400" i="1">
                <a:solidFill>
                  <a:srgbClr val="1F4E79"/>
                </a:solidFill>
                <a:latin typeface="Arial"/>
              </a:rPr>
              <a:t>(физика, химия, биология, география, геометрия, всемирная история, основы права, литература (по языку обучения, иностранный язык, информатика)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9936480" y="4498848"/>
            <a:ext cx="2075688" cy="19598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300">
                <a:solidFill>
                  <a:srgbClr val="002060"/>
                </a:solidFill>
                <a:latin typeface="Calibri"/>
              </a:rPr>
              <a:t>Экзаменационная работа состоит из </a:t>
            </a:r>
            <a:r>
              <a:rPr lang="ru" sz="1300" b="1">
                <a:solidFill>
                  <a:srgbClr val="002060"/>
                </a:solidFill>
                <a:latin typeface="Calibri"/>
              </a:rPr>
              <a:t>2-3 частей: </a:t>
            </a:r>
            <a:r>
              <a:rPr lang="ru" sz="1300">
                <a:solidFill>
                  <a:srgbClr val="002060"/>
                </a:solidFill>
                <a:latin typeface="Calibri"/>
              </a:rPr>
              <a:t>для ответа на задания, в которых из предложенных ответов выбирается один правильный ответ;</a:t>
            </a:r>
          </a:p>
          <a:p>
            <a:pPr indent="0">
              <a:lnSpc>
                <a:spcPct val="97000"/>
              </a:lnSpc>
            </a:pPr>
            <a:r>
              <a:rPr lang="ru" sz="1300" b="1">
                <a:solidFill>
                  <a:srgbClr val="002060"/>
                </a:solidFill>
                <a:latin typeface="Calibri"/>
              </a:rPr>
              <a:t>4-5 заданий</a:t>
            </a:r>
            <a:r>
              <a:rPr lang="ru" sz="1300">
                <a:solidFill>
                  <a:srgbClr val="002060"/>
                </a:solidFill>
                <a:latin typeface="Calibri"/>
              </a:rPr>
              <a:t>, требующих кратких или подробных ответов; небольшое исследование.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70D6589C-75BE-B8BD-C6BE-283A4CD10D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158496"/>
            <a:ext cx="1139190" cy="1090295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76" y="1184576"/>
            <a:ext cx="3727704" cy="41361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0584" y="329184"/>
            <a:ext cx="12003024" cy="307848"/>
          </a:xfrm>
          <a:prstGeom prst="rect">
            <a:avLst/>
          </a:prstGeom>
          <a:solidFill>
            <a:srgbClr val="44546A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470"/>
              </a:spcBef>
            </a:pPr>
            <a:r>
              <a:rPr lang="ru" sz="2400" b="1" dirty="0">
                <a:solidFill>
                  <a:schemeClr val="bg1"/>
                </a:solidFill>
                <a:latin typeface="Arial"/>
              </a:rPr>
              <a:t>ПЕРЕДАЧА</a:t>
            </a:r>
            <a:r>
              <a:rPr lang="ru" sz="2400" b="1" dirty="0">
                <a:solidFill>
                  <a:srgbClr val="FFFFFF"/>
                </a:solidFill>
                <a:latin typeface="Arial"/>
              </a:rPr>
              <a:t> ЭКЗАМЕНАЦИОННЫХ МАТЕРИАЛОВ В ЭЛЕКТРОННОМ ФОРМАТЕ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25312" y="4965192"/>
            <a:ext cx="128016" cy="1432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solidFill>
                  <a:srgbClr val="191919"/>
                </a:solidFill>
                <a:latin typeface="Arial"/>
              </a:rPr>
              <a:t>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09829" y="4089868"/>
            <a:ext cx="1039368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dirty="0">
                <a:solidFill>
                  <a:srgbClr val="191919"/>
                </a:solidFill>
                <a:latin typeface="Arial"/>
              </a:rPr>
              <a:t>С УО в ОО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63110" y="1976363"/>
            <a:ext cx="746760" cy="2164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dirty="0">
                <a:solidFill>
                  <a:srgbClr val="191919"/>
                </a:solidFill>
                <a:latin typeface="Arial"/>
              </a:rPr>
              <a:t>в УО до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32986" y="2217317"/>
            <a:ext cx="1207008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 dirty="0">
                <a:solidFill>
                  <a:srgbClr val="191919"/>
                </a:solidFill>
                <a:latin typeface="Arial"/>
              </a:rPr>
              <a:t>30.05.2023 г.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1878" y="1762188"/>
            <a:ext cx="649224" cy="2255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dirty="0">
                <a:solidFill>
                  <a:srgbClr val="191919"/>
                </a:solidFill>
                <a:latin typeface="Arial"/>
              </a:rPr>
              <a:t>С НЦТ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0688" y="5223174"/>
            <a:ext cx="3617976" cy="1290163"/>
          </a:xfrm>
          <a:prstGeom prst="rect">
            <a:avLst/>
          </a:prstGeom>
          <a:solidFill>
            <a:srgbClr val="44546B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5000"/>
              </a:lnSpc>
            </a:pPr>
            <a:r>
              <a:rPr lang="ru" sz="2100" b="1" dirty="0">
                <a:solidFill>
                  <a:srgbClr val="FFFFFF"/>
                </a:solidFill>
                <a:latin typeface="Arial"/>
              </a:rPr>
              <a:t>ОТПРАВКА ЭКЗАМЕНАЦИОННЫХ МАТЕРИАЛОВ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63525" y="1692899"/>
            <a:ext cx="5181600" cy="7833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4000"/>
              </a:lnSpc>
            </a:pPr>
            <a:r>
              <a:rPr lang="ru" sz="2300" cap="small" dirty="0">
                <a:latin typeface="Arial"/>
              </a:rPr>
              <a:t>национальный центр тестирования</a:t>
            </a:r>
          </a:p>
          <a:p>
            <a:pPr indent="0">
              <a:lnSpc>
                <a:spcPct val="108000"/>
              </a:lnSpc>
            </a:pPr>
            <a:r>
              <a:rPr lang="ru" sz="1800" dirty="0">
                <a:latin typeface="Arial"/>
              </a:rPr>
              <a:t>ВЫГРУЖАЕТ ЭКЗАМЕНАЦИОННЫЕ МАТЕРИАЛЫ В ОБЛАКО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63525" y="4340234"/>
            <a:ext cx="1331976" cy="2133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600">
                <a:solidFill>
                  <a:srgbClr val="191919"/>
                </a:solidFill>
                <a:latin typeface="Arial"/>
              </a:rPr>
              <a:t>до </a:t>
            </a:r>
            <a:r>
              <a:rPr lang="ru" sz="1600" b="1">
                <a:solidFill>
                  <a:srgbClr val="191919"/>
                </a:solidFill>
                <a:latin typeface="Arial"/>
              </a:rPr>
              <a:t>05.06.2023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613654" y="4128087"/>
            <a:ext cx="4773220" cy="10370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8000"/>
              </a:lnSpc>
            </a:pPr>
            <a:r>
              <a:rPr lang="ru" sz="1800" dirty="0">
                <a:latin typeface="Arial"/>
              </a:rPr>
              <a:t>ОТВЕТСТВЕННОЕ ЛИЦО УПРАВЛЕНИЯ ОБРАЗОВАНИЯ, ПОЛУЧИВ ССЫЛКУ ОБЛАКА, РАССЫЛАЕТ ЕЕ В ОТДЕЛЫ И ОРГАНИЗАЦИИ ОБРАЗОВАНИЯ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680" y="1018032"/>
            <a:ext cx="652272" cy="6522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720" y="3358896"/>
            <a:ext cx="652272" cy="6522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008" y="1149096"/>
            <a:ext cx="5102352" cy="47823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8872" y="4002024"/>
            <a:ext cx="768096" cy="7680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5664" y="1005840"/>
            <a:ext cx="661416" cy="6614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48672" y="3355848"/>
            <a:ext cx="661416" cy="6614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9248" y="283464"/>
            <a:ext cx="12003024" cy="307848"/>
          </a:xfrm>
          <a:prstGeom prst="rect">
            <a:avLst/>
          </a:prstGeom>
          <a:solidFill>
            <a:srgbClr val="44546B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 dirty="0">
                <a:solidFill>
                  <a:srgbClr val="FFFFFF"/>
                </a:solidFill>
                <a:latin typeface="Arial"/>
              </a:rPr>
              <a:t>ПЕРЕДАЧА ЭКЗАМЕНАЦИОННЫХ МАТЕРИАЛОВ В ЭЛЕКТРОННОМ ФОРМАТЕ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63040" y="1264920"/>
            <a:ext cx="222504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>
                <a:solidFill>
                  <a:srgbClr val="44546A"/>
                </a:solidFill>
                <a:latin typeface="Arial"/>
              </a:rPr>
              <a:t>02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8016" y="1789176"/>
            <a:ext cx="3621024" cy="676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dirty="0">
                <a:latin typeface="Arial"/>
              </a:rPr>
              <a:t>В УСТАНОВЛЕННЫЕ МП РК СРОКИ, ОРГАНИЗАЦИИ ОБРАЗОВАНИЯ ПОЛУЧАЮТ ОТ НЦТ ПАРОЛЬ ДЛЯ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8016" y="2465832"/>
            <a:ext cx="3389376" cy="2011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600" dirty="0">
                <a:latin typeface="Arial"/>
              </a:rPr>
              <a:t>РАЗАРХИВИРОВАНИЯ ФАЙЛОВ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02080" y="3605784"/>
            <a:ext cx="195072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>
                <a:solidFill>
                  <a:srgbClr val="44546A"/>
                </a:solidFill>
                <a:latin typeface="Arial"/>
              </a:rPr>
              <a:t>01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61544" y="4166616"/>
            <a:ext cx="3014472" cy="9204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dirty="0">
                <a:latin typeface="Arial"/>
              </a:rPr>
              <a:t>ОРГАНИЗАЦИИ ОБРАЗОВАНИЯ ПОЛУЧАЮТ ССЫЛКУ ДЛЯ СКАЧИВАНИЯ АРХИВИРОВАННОГО ФАЙЛА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616696" y="1725168"/>
            <a:ext cx="3127248" cy="14325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dirty="0">
                <a:latin typeface="Arial"/>
              </a:rPr>
              <a:t>ПОСЛЕ РАЗАРХИВИРОВАНИЯ ФАЙЛОВ ЭКЗАМЕНАЦИОННЫЕ МАТЕРИАЛЫ РАСПЕЧАТЫВАЮТСЯ И ПЕРЕДАЮТСЯ ДЛЯ ПРОВЕДЕНИЯ ЭКЗАМЕНОВ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756904" y="4096512"/>
            <a:ext cx="2913888" cy="11643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dirty="0">
                <a:latin typeface="Arial"/>
              </a:rPr>
              <a:t>ОТВЕТСТВЕННОСТЬ ЗА РАСПЕЧАТАННЫЕ МАТЕРИАЛЫ НЕСУТ ОРГАНИЗАЦИИ ОБРАЗОВАНИЯ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6032" y="6004560"/>
            <a:ext cx="11564112" cy="7437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77800">
              <a:lnSpc>
                <a:spcPct val="95000"/>
              </a:lnSpc>
              <a:spcAft>
                <a:spcPts val="210"/>
              </a:spcAft>
            </a:pPr>
            <a:r>
              <a:rPr lang="ru" sz="1400" dirty="0">
                <a:latin typeface="Arial Unicode MS"/>
              </a:rPr>
              <a:t>✓ </a:t>
            </a:r>
            <a:r>
              <a:rPr lang="ru" sz="1600" dirty="0">
                <a:latin typeface="Arial"/>
              </a:rPr>
              <a:t>НЕ ДОПУСКАЕТСЯ ИСПОЛЬЗОВАНИЕ СЛУЖЕБНОЙ ИНФОРМАЦИИ В КОРЫСТНЫХ И ИНЫХ ЛИЧНЫХ ЦЕЛЯХ</a:t>
            </a:r>
          </a:p>
          <a:p>
            <a:pPr marL="6705668" indent="0" algn="r">
              <a:lnSpc>
                <a:spcPct val="110000"/>
              </a:lnSpc>
            </a:pPr>
            <a:r>
              <a:rPr lang="ru" sz="1400" i="1" dirty="0">
                <a:latin typeface="Arial"/>
              </a:rPr>
              <a:t>Приказ министра МОН РК пп. 10) п. 7 Главы 3 Правил, утвержденных от 11 мая 2020 г. № 190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976" y="237744"/>
            <a:ext cx="8363712" cy="2712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533400"/>
            <a:r>
              <a:rPr lang="ru" sz="2100" b="1" i="1" dirty="0">
                <a:solidFill>
                  <a:srgbClr val="002060"/>
                </a:solidFill>
                <a:latin typeface="Calibri"/>
              </a:rPr>
              <a:t>Итоговая аттестация претендентов на аттестат «Алтын белгі»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7680" y="960120"/>
            <a:ext cx="4940808" cy="7711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Для претендентов на получение аттестата «Алтын бел</a:t>
            </a:r>
            <a:r>
              <a:rPr lang="kk-KZ" sz="1800" dirty="0">
                <a:solidFill>
                  <a:srgbClr val="002060"/>
                </a:solidFill>
                <a:latin typeface="Calibri"/>
              </a:rPr>
              <a:t>гі</a:t>
            </a:r>
            <a:r>
              <a:rPr lang="ru" sz="1800" dirty="0">
                <a:solidFill>
                  <a:srgbClr val="002060"/>
                </a:solidFill>
                <a:latin typeface="Calibri"/>
              </a:rPr>
              <a:t>» </a:t>
            </a:r>
            <a:r>
              <a:rPr lang="ru" sz="1800" b="1" u="sng" dirty="0">
                <a:solidFill>
                  <a:srgbClr val="002060"/>
                </a:solidFill>
                <a:latin typeface="Calibri"/>
              </a:rPr>
              <a:t>отменяется</a:t>
            </a:r>
            <a:r>
              <a:rPr lang="ru" sz="18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ru" sz="1800" dirty="0">
                <a:solidFill>
                  <a:srgbClr val="002060"/>
                </a:solidFill>
                <a:latin typeface="Calibri"/>
              </a:rPr>
              <a:t>норма </a:t>
            </a:r>
            <a:r>
              <a:rPr lang="ru" sz="1800" b="1" u="sng" dirty="0">
                <a:solidFill>
                  <a:srgbClr val="002060"/>
                </a:solidFill>
                <a:latin typeface="Calibri"/>
              </a:rPr>
              <a:t>о проведении итоговой аттестации в НИШ</a:t>
            </a:r>
            <a:r>
              <a:rPr lang="ru" sz="18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ru" sz="1800" dirty="0">
                <a:solidFill>
                  <a:srgbClr val="002060"/>
                </a:solidFill>
                <a:latin typeface="Calibri"/>
              </a:rPr>
              <a:t>по предмету «алгебра и начала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16624" y="996696"/>
            <a:ext cx="4370832" cy="496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Все экзамены проводится в школах по месту обучения всех обучающихся 11 класса.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6824" y="1816608"/>
            <a:ext cx="975360" cy="1493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002060"/>
                </a:solidFill>
                <a:latin typeface="Calibri"/>
              </a:rPr>
              <a:t>анализа».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7096" y="2636520"/>
            <a:ext cx="5855208" cy="786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 dirty="0">
                <a:solidFill>
                  <a:srgbClr val="002060"/>
                </a:solidFill>
                <a:latin typeface="Calibri"/>
              </a:rPr>
              <a:t>Аттестат об общем среднем образовании «Алтын белп» и знак «Алтын белп» выдаются учащимся 11</a:t>
            </a:r>
            <a:endParaRPr lang="ru" sz="1800" dirty="0">
              <a:solidFill>
                <a:srgbClr val="4684BD"/>
              </a:solidFill>
              <a:latin typeface="Calibri"/>
            </a:endParaRPr>
          </a:p>
          <a:p>
            <a:pPr indent="0"/>
            <a:r>
              <a:rPr lang="ru" sz="1800" dirty="0">
                <a:solidFill>
                  <a:srgbClr val="002060"/>
                </a:solidFill>
                <a:latin typeface="Calibri"/>
              </a:rPr>
              <a:t>класса, отвечающим этим требованиям: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06312" y="1856232"/>
            <a:ext cx="5544312" cy="18684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 b="1">
                <a:solidFill>
                  <a:srgbClr val="002060"/>
                </a:solidFill>
                <a:latin typeface="Calibri"/>
              </a:rPr>
              <a:t>- годовые и итоговые </a:t>
            </a:r>
            <a:r>
              <a:rPr lang="ru" sz="1800">
                <a:solidFill>
                  <a:srgbClr val="002060"/>
                </a:solidFill>
                <a:latin typeface="Calibri"/>
              </a:rPr>
              <a:t>оценки по всем предметам в 5-11 классах были «5»;</a:t>
            </a:r>
          </a:p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002060"/>
                </a:solidFill>
                <a:latin typeface="Calibri"/>
              </a:rPr>
              <a:t>- получил </a:t>
            </a:r>
            <a:r>
              <a:rPr lang="ru" sz="1800" b="1">
                <a:solidFill>
                  <a:srgbClr val="002060"/>
                </a:solidFill>
                <a:latin typeface="Calibri"/>
              </a:rPr>
              <a:t>аттестат с отличием </a:t>
            </a:r>
            <a:r>
              <a:rPr lang="ru" sz="1800">
                <a:solidFill>
                  <a:srgbClr val="002060"/>
                </a:solidFill>
                <a:latin typeface="Calibri"/>
              </a:rPr>
              <a:t>об основном среднем образовании;</a:t>
            </a:r>
          </a:p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002060"/>
                </a:solidFill>
                <a:latin typeface="Calibri"/>
              </a:rPr>
              <a:t>- </a:t>
            </a:r>
            <a:r>
              <a:rPr lang="ru" sz="1800" b="1">
                <a:solidFill>
                  <a:srgbClr val="002060"/>
                </a:solidFill>
                <a:latin typeface="Calibri"/>
              </a:rPr>
              <a:t>четвертные, годовые, итоговые </a:t>
            </a:r>
            <a:r>
              <a:rPr lang="ru" sz="1800">
                <a:solidFill>
                  <a:srgbClr val="002060"/>
                </a:solidFill>
                <a:latin typeface="Calibri"/>
              </a:rPr>
              <a:t>оценки по всем предметам в </a:t>
            </a:r>
            <a:r>
              <a:rPr lang="ru" sz="1800" b="1">
                <a:solidFill>
                  <a:srgbClr val="002060"/>
                </a:solidFill>
                <a:latin typeface="Calibri"/>
              </a:rPr>
              <a:t>11 классах были «5»</a:t>
            </a:r>
            <a:r>
              <a:rPr lang="ru" sz="1800">
                <a:solidFill>
                  <a:srgbClr val="002060"/>
                </a:solidFill>
                <a:latin typeface="Calibri"/>
              </a:rPr>
              <a:t>;</a:t>
            </a:r>
          </a:p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002060"/>
                </a:solidFill>
                <a:latin typeface="Calibri"/>
              </a:rPr>
              <a:t>- </a:t>
            </a:r>
            <a:r>
              <a:rPr lang="ru" sz="1800" b="1">
                <a:solidFill>
                  <a:srgbClr val="002060"/>
                </a:solidFill>
                <a:latin typeface="Calibri"/>
              </a:rPr>
              <a:t>годовые </a:t>
            </a:r>
            <a:r>
              <a:rPr lang="ru" sz="1800">
                <a:solidFill>
                  <a:srgbClr val="002060"/>
                </a:solidFill>
                <a:latin typeface="Calibri"/>
              </a:rPr>
              <a:t>оценки по всем предметам в </a:t>
            </a:r>
            <a:r>
              <a:rPr lang="ru" sz="1800" b="1">
                <a:solidFill>
                  <a:srgbClr val="002060"/>
                </a:solidFill>
                <a:latin typeface="Calibri"/>
              </a:rPr>
              <a:t>10 классах были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44896" y="1133856"/>
            <a:ext cx="597408" cy="2743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endParaRPr lang="ru" sz="2900" i="1" dirty="0">
              <a:solidFill>
                <a:srgbClr val="4684BD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9360" y="3776472"/>
            <a:ext cx="435864" cy="2133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002060"/>
                </a:solidFill>
                <a:latin typeface="Calibri"/>
              </a:rPr>
              <a:t>«5»</a:t>
            </a:r>
            <a:r>
              <a:rPr lang="ru" sz="1800">
                <a:solidFill>
                  <a:srgbClr val="002060"/>
                </a:solidFill>
                <a:latin typeface="Calibri"/>
              </a:rPr>
              <a:t>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09360" y="4035552"/>
            <a:ext cx="5047488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002060"/>
                </a:solidFill>
                <a:latin typeface="Calibri"/>
              </a:rPr>
              <a:t>- обучающимся, </a:t>
            </a:r>
            <a:r>
              <a:rPr lang="ru" sz="1800" b="1">
                <a:solidFill>
                  <a:srgbClr val="002060"/>
                </a:solidFill>
                <a:latin typeface="Calibri"/>
              </a:rPr>
              <a:t>прошедшим итоговую аттестацию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9936" y="4773168"/>
            <a:ext cx="5343144" cy="1335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002060"/>
                </a:solidFill>
                <a:latin typeface="Calibri"/>
              </a:rPr>
              <a:t>Кандидатам на получение аттестата «Алтын белп», являющимся </a:t>
            </a:r>
            <a:r>
              <a:rPr lang="ru" sz="1800" b="1" u="sng">
                <a:solidFill>
                  <a:srgbClr val="002060"/>
                </a:solidFill>
                <a:latin typeface="Calibri"/>
              </a:rPr>
              <a:t>победителями международных олимпиад</a:t>
            </a:r>
            <a:r>
              <a:rPr lang="ru" sz="1800" b="1">
                <a:solidFill>
                  <a:srgbClr val="002060"/>
                </a:solidFill>
                <a:latin typeface="Calibri"/>
              </a:rPr>
              <a:t> </a:t>
            </a:r>
            <a:r>
              <a:rPr lang="ru" sz="1800">
                <a:solidFill>
                  <a:srgbClr val="002060"/>
                </a:solidFill>
                <a:latin typeface="Calibri"/>
              </a:rPr>
              <a:t>за </a:t>
            </a:r>
            <a:r>
              <a:rPr lang="ru" sz="1800" b="1" u="sng">
                <a:solidFill>
                  <a:srgbClr val="002060"/>
                </a:solidFill>
                <a:latin typeface="Calibri"/>
              </a:rPr>
              <a:t>последние три года</a:t>
            </a:r>
            <a:r>
              <a:rPr lang="ru" sz="1800" b="1">
                <a:solidFill>
                  <a:srgbClr val="002060"/>
                </a:solidFill>
                <a:latin typeface="Calibri"/>
              </a:rPr>
              <a:t> </a:t>
            </a:r>
            <a:r>
              <a:rPr lang="ru" sz="1800">
                <a:solidFill>
                  <a:srgbClr val="002060"/>
                </a:solidFill>
                <a:latin typeface="Calibri"/>
              </a:rPr>
              <a:t>по общеобразовательным предметам, </a:t>
            </a:r>
            <a:r>
              <a:rPr lang="ru" sz="1800" b="1" u="sng">
                <a:solidFill>
                  <a:srgbClr val="002060"/>
                </a:solidFill>
                <a:latin typeface="Calibri"/>
              </a:rPr>
              <a:t>освобожденным </a:t>
            </a:r>
            <a:r>
              <a:rPr lang="ru" sz="1800">
                <a:solidFill>
                  <a:srgbClr val="002060"/>
                </a:solidFill>
                <a:latin typeface="Calibri"/>
              </a:rPr>
              <a:t>от итоговой аттестации </a:t>
            </a:r>
            <a:r>
              <a:rPr lang="ru" sz="1800" b="1" u="sng">
                <a:solidFill>
                  <a:srgbClr val="002060"/>
                </a:solidFill>
                <a:latin typeface="Calibri"/>
              </a:rPr>
              <a:t>приказом министра,</a:t>
            </a:r>
            <a:r>
              <a:rPr lang="ru" sz="1800" b="1">
                <a:solidFill>
                  <a:srgbClr val="002060"/>
                </a:solidFill>
                <a:latin typeface="Calibri"/>
              </a:rPr>
              <a:t> </a:t>
            </a:r>
            <a:r>
              <a:rPr lang="ru" sz="1800">
                <a:solidFill>
                  <a:srgbClr val="002060"/>
                </a:solidFill>
                <a:latin typeface="Calibri"/>
              </a:rPr>
              <a:t>выдается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09360" y="4309872"/>
            <a:ext cx="4379976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6000"/>
              </a:lnSpc>
            </a:pPr>
            <a:r>
              <a:rPr lang="ru" sz="1800" b="1">
                <a:solidFill>
                  <a:srgbClr val="002060"/>
                </a:solidFill>
                <a:latin typeface="Calibri"/>
              </a:rPr>
              <a:t>(экзамены) </a:t>
            </a:r>
            <a:r>
              <a:rPr lang="ru" sz="1800">
                <a:solidFill>
                  <a:srgbClr val="002060"/>
                </a:solidFill>
                <a:latin typeface="Calibri"/>
              </a:rPr>
              <a:t>за курс общего среднего общего образования </a:t>
            </a:r>
            <a:r>
              <a:rPr lang="ru" sz="1800" b="1">
                <a:solidFill>
                  <a:srgbClr val="002060"/>
                </a:solidFill>
                <a:latin typeface="Calibri"/>
              </a:rPr>
              <a:t>на оценку «5».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09360" y="5254752"/>
            <a:ext cx="5724144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Ранее для получения аттестата об общем среднем образовании «Алтын белгі» участие в итоговой аттестации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312408" y="5803392"/>
            <a:ext cx="2036064" cy="1981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002060"/>
                </a:solidFill>
                <a:latin typeface="Calibri"/>
              </a:rPr>
              <a:t>было обязательным.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62128" y="6144768"/>
            <a:ext cx="4200144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002060"/>
                </a:solidFill>
                <a:latin typeface="Calibri"/>
              </a:rPr>
              <a:t>аттестат </a:t>
            </a:r>
            <a:r>
              <a:rPr lang="ru" sz="1800" b="1" u="sng">
                <a:solidFill>
                  <a:srgbClr val="002060"/>
                </a:solidFill>
                <a:latin typeface="Calibri"/>
              </a:rPr>
              <a:t>«Алтын белп»</a:t>
            </a:r>
            <a:r>
              <a:rPr lang="ru" sz="1800" b="1">
                <a:solidFill>
                  <a:srgbClr val="002060"/>
                </a:solidFill>
                <a:latin typeface="Calibri"/>
              </a:rPr>
              <a:t> </a:t>
            </a:r>
            <a:r>
              <a:rPr lang="ru" sz="1800">
                <a:solidFill>
                  <a:srgbClr val="002060"/>
                </a:solidFill>
                <a:latin typeface="Calibri"/>
              </a:rPr>
              <a:t>об общем среднем образовании.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70D6589C-75BE-B8BD-C6BE-283A4CD10D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" y="27670"/>
            <a:ext cx="983061" cy="940867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1648968"/>
            <a:ext cx="423672" cy="5151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11352" y="237744"/>
            <a:ext cx="11116056" cy="542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19100" algn="ctr"/>
            <a:r>
              <a:rPr lang="ru" sz="2100" b="1" i="1" dirty="0">
                <a:solidFill>
                  <a:srgbClr val="002060"/>
                </a:solidFill>
                <a:latin typeface="Calibri"/>
              </a:rPr>
              <a:t>Итоговая аттестация выпускников, в т. ч. претендентов на аттестат «Алтын белг</a:t>
            </a:r>
            <a:r>
              <a:rPr lang="kk-KZ" sz="2100" b="1" i="1" dirty="0">
                <a:solidFill>
                  <a:srgbClr val="002060"/>
                </a:solidFill>
                <a:latin typeface="Calibri"/>
              </a:rPr>
              <a:t>і</a:t>
            </a:r>
            <a:r>
              <a:rPr lang="ru" sz="2100" b="1" i="1" dirty="0">
                <a:solidFill>
                  <a:srgbClr val="002060"/>
                </a:solidFill>
                <a:latin typeface="Calibri"/>
              </a:rPr>
              <a:t>»</a:t>
            </a:r>
          </a:p>
          <a:p>
            <a:pPr indent="0"/>
            <a:r>
              <a:rPr lang="ru" sz="1800" dirty="0">
                <a:solidFill>
                  <a:srgbClr val="002060"/>
                </a:solidFill>
                <a:latin typeface="Calibri"/>
              </a:rPr>
              <a:t>НАЧАЛО ЭКЗАМЕНОВ: </a:t>
            </a:r>
            <a:r>
              <a:rPr lang="ru" sz="1800" b="1" dirty="0">
                <a:solidFill>
                  <a:srgbClr val="002060"/>
                </a:solidFill>
                <a:latin typeface="Calibri"/>
              </a:rPr>
              <a:t>10.00 ЧАСОВ </a:t>
            </a:r>
            <a:r>
              <a:rPr lang="ru" sz="1800" dirty="0">
                <a:solidFill>
                  <a:srgbClr val="002060"/>
                </a:solidFill>
                <a:latin typeface="Calibri"/>
              </a:rPr>
              <a:t>УТРА ПО ВРЕМЕНИ АСТАНЫ. </a:t>
            </a:r>
            <a:endParaRPr lang="ru" sz="18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05369" y="1182624"/>
            <a:ext cx="5611368" cy="3840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dirty="0">
                <a:solidFill>
                  <a:srgbClr val="002060"/>
                </a:solidFill>
                <a:latin typeface="Calibri"/>
              </a:rPr>
              <a:t> ВРЕМЯ ВЫПОЛНЕНИЯ ЭКЗАМЕНАЦИОННЫХ РАБОТ: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1728" y="1530096"/>
            <a:ext cx="4806696" cy="734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 dirty="0">
                <a:solidFill>
                  <a:srgbClr val="002060"/>
                </a:solidFill>
                <a:latin typeface="Calibri"/>
              </a:rPr>
              <a:t>11 КЛАСС:</a:t>
            </a:r>
          </a:p>
          <a:p>
            <a:pPr indent="0">
              <a:lnSpc>
                <a:spcPct val="96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- ПИСЬМЕННЫЕ РАБОТЫ - 3 ЧАСА,</a:t>
            </a:r>
          </a:p>
          <a:p>
            <a:pPr indent="0">
              <a:lnSpc>
                <a:spcPct val="96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- КОНТРОЛЬНАЯ РАБОТА ПО АЛГЕБРЕ - 5 ЧАСОВ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06312" y="1478280"/>
            <a:ext cx="4806696" cy="734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002060"/>
                </a:solidFill>
                <a:latin typeface="Calibri"/>
              </a:rPr>
              <a:t>9 КЛАСС:</a:t>
            </a:r>
          </a:p>
          <a:p>
            <a:pPr indent="0">
              <a:lnSpc>
                <a:spcPct val="95000"/>
              </a:lnSpc>
            </a:pPr>
            <a:r>
              <a:rPr lang="ru" sz="1800">
                <a:solidFill>
                  <a:srgbClr val="002060"/>
                </a:solidFill>
                <a:latin typeface="Calibri"/>
              </a:rPr>
              <a:t>- ПИСЬМЕННЫЕ РАБОТЫ - 2 ЧАСА,</a:t>
            </a:r>
          </a:p>
          <a:p>
            <a:pPr indent="0">
              <a:lnSpc>
                <a:spcPct val="96000"/>
              </a:lnSpc>
            </a:pPr>
            <a:r>
              <a:rPr lang="ru" sz="1800">
                <a:solidFill>
                  <a:srgbClr val="002060"/>
                </a:solidFill>
                <a:latin typeface="Calibri"/>
              </a:rPr>
              <a:t>- КОНТРОЛЬНАЯ РАБОТА ПО АЛГЕБРЕ - 3 ЧАСОВ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2336" y="2575560"/>
            <a:ext cx="11503152" cy="13228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69900"/>
            <a:r>
              <a:rPr lang="ru" sz="1800" dirty="0">
                <a:solidFill>
                  <a:srgbClr val="002060"/>
                </a:solidFill>
                <a:latin typeface="Calibri"/>
              </a:rPr>
              <a:t>ПРОВЕРКА РАБОТ:</a:t>
            </a:r>
          </a:p>
          <a:p>
            <a:pPr indent="165100">
              <a:lnSpc>
                <a:spcPct val="96000"/>
              </a:lnSpc>
            </a:pPr>
            <a:r>
              <a:rPr lang="ru" sz="1800" b="1" dirty="0">
                <a:solidFill>
                  <a:srgbClr val="002060"/>
                </a:solidFill>
                <a:latin typeface="Calibri"/>
              </a:rPr>
              <a:t>7| </a:t>
            </a:r>
            <a:r>
              <a:rPr lang="ru" sz="1800" dirty="0">
                <a:solidFill>
                  <a:srgbClr val="002060"/>
                </a:solidFill>
                <a:latin typeface="Calibri"/>
              </a:rPr>
              <a:t>пункт 71: по окончании письменного экзамена члены Комиссии проверяют работы обучающихся в здании школы.</a:t>
            </a:r>
          </a:p>
          <a:p>
            <a:pPr indent="469900">
              <a:lnSpc>
                <a:spcPct val="96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Эссе и контрольные работы по алгебре проверяет областная комиссия.</a:t>
            </a:r>
          </a:p>
          <a:p>
            <a:pPr indent="469900">
              <a:lnSpc>
                <a:spcPct val="96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Эссе (9 класс) - ошибки подчеркиваются, эссе (11 класс) - ошибки указываются отдельно.</a:t>
            </a:r>
          </a:p>
          <a:p>
            <a:pPr indent="469900">
              <a:lnSpc>
                <a:spcPct val="96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Письменные работы по математике, оцененные на «2» и «5»: пишется рецензия.</a:t>
            </a:r>
            <a:r>
              <a:rPr lang="ru" sz="1800" dirty="0">
                <a:solidFill>
                  <a:srgbClr val="351745"/>
                </a:solidFill>
                <a:latin typeface="Calibri"/>
              </a:rPr>
              <a:t>)*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1648" y="4370832"/>
            <a:ext cx="11612880" cy="2417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433900" indent="0">
              <a:lnSpc>
                <a:spcPct val="97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АПЕЛЛЯЦИЯ:</a:t>
            </a:r>
          </a:p>
          <a:p>
            <a:pPr marL="433900" indent="0">
              <a:lnSpc>
                <a:spcPct val="97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пункт 79: до 13.00 часов следующего дня - заявление на апелляцию в школьную/районную/областную комиссию (форма заявления приложение 5). Рассматривается в течение 2 рабочих дней.</a:t>
            </a:r>
          </a:p>
          <a:p>
            <a:pPr marL="433900" indent="0">
              <a:lnSpc>
                <a:spcPct val="97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Рассмотрению подлежат конкретные факты, изложенные в заявлении на апелляцию. Заявления без указания мотивированного основания (полное пояснение) по конкретному заданию рассмотрению не подлежат. Заявления по апелляции фиксируются в журнале регистрации заявлений на апелляцию по форме согласно приложению 6 к настоящим Правилам.</a:t>
            </a:r>
          </a:p>
          <a:p>
            <a:pPr marL="433900" indent="0">
              <a:lnSpc>
                <a:spcPct val="97000"/>
              </a:lnSpc>
            </a:pPr>
            <a:r>
              <a:rPr lang="ru" sz="1800" dirty="0">
                <a:solidFill>
                  <a:srgbClr val="002060"/>
                </a:solidFill>
                <a:latin typeface="Calibri"/>
              </a:rPr>
              <a:t>Решение по заявлениям на апелляцию оформляется протоколом заседания комиссии по форме согласно приложению 7 к настоящим Правилам.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0D6589C-75BE-B8BD-C6BE-283A4CD10D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4" y="38322"/>
            <a:ext cx="887678" cy="849578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1313</Words>
  <Application>Microsoft Office PowerPoint</Application>
  <PresentationFormat>Произвольный</PresentationFormat>
  <Paragraphs>134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Гаухар К</dc:creator>
  <cp:lastModifiedBy>Admin</cp:lastModifiedBy>
  <cp:revision>6</cp:revision>
  <dcterms:modified xsi:type="dcterms:W3CDTF">2023-04-21T09:55:11Z</dcterms:modified>
</cp:coreProperties>
</file>