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61" r:id="rId3"/>
    <p:sldId id="262" r:id="rId4"/>
    <p:sldId id="267" r:id="rId5"/>
    <p:sldId id="263" r:id="rId6"/>
    <p:sldId id="264" r:id="rId7"/>
    <p:sldId id="265" r:id="rId8"/>
    <p:sldId id="256" r:id="rId9"/>
    <p:sldId id="266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09728789631018E-2"/>
          <c:y val="0.8678991266265752"/>
          <c:w val="0.93120332592355914"/>
          <c:h val="0.11468369070557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09728789631018E-2"/>
          <c:y val="0.8678991266265752"/>
          <c:w val="0.93120332592355914"/>
          <c:h val="0.11468369070557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09728789631018E-2"/>
          <c:y val="0.8678991266265752"/>
          <c:w val="0.93120332592355914"/>
          <c:h val="0.11468369070557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09728789631018E-2"/>
          <c:y val="0.8678991266265752"/>
          <c:w val="0.93120332592355914"/>
          <c:h val="0.11468369070557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96E4B-279A-4589-8523-37FF07638204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B5766-4CAE-47BD-A570-177F3BF6D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48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40A4-4E2B-4A31-859C-538F98525E7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89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B95-954A-4CBE-835C-A41F800BA56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DFD0-F5CC-4522-BEEF-D38CEC8EF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3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B95-954A-4CBE-835C-A41F800BA56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DFD0-F5CC-4522-BEEF-D38CEC8EF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4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B95-954A-4CBE-835C-A41F800BA56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DFD0-F5CC-4522-BEEF-D38CEC8EF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71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B95-954A-4CBE-835C-A41F800BA56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DFD0-F5CC-4522-BEEF-D38CEC8EF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91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B95-954A-4CBE-835C-A41F800BA56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DFD0-F5CC-4522-BEEF-D38CEC8EF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11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B95-954A-4CBE-835C-A41F800BA56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DFD0-F5CC-4522-BEEF-D38CEC8EF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7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B95-954A-4CBE-835C-A41F800BA56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DFD0-F5CC-4522-BEEF-D38CEC8EF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88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B95-954A-4CBE-835C-A41F800BA56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DFD0-F5CC-4522-BEEF-D38CEC8EF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4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B95-954A-4CBE-835C-A41F800BA56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DFD0-F5CC-4522-BEEF-D38CEC8EF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8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B95-954A-4CBE-835C-A41F800BA56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DFD0-F5CC-4522-BEEF-D38CEC8EF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1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B95-954A-4CBE-835C-A41F800BA56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DFD0-F5CC-4522-BEEF-D38CEC8EF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67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61B95-954A-4CBE-835C-A41F800BA56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6DFD0-F5CC-4522-BEEF-D38CEC8EF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68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ns0:Relationships xmlns:ns0="http://schemas.openxmlformats.org/package/2006/relationships"><ns0:Relationship Id="rId3" Type="http://schemas.openxmlformats.org/officeDocument/2006/relationships/image" Target="../media/image1.png" /><ns0:Relationship Id="rId2" Type="http://schemas.openxmlformats.org/officeDocument/2006/relationships/slide" Target="slide8.xml" /><ns0:Relationship Id="rId1" Type="http://schemas.openxmlformats.org/officeDocument/2006/relationships/slideLayout" Target="../slideLayouts/slideLayout1.xml" /><ns0:Relationship Id="rId5" Type="http://schemas.microsoft.com/office/2007/relationships/hdphoto" Target="../media/hdphoto1.wdp" /><ns0:Relationship Id="rId4" Type="http://schemas.openxmlformats.org/officeDocument/2006/relationships/image" Target="../media/image2.png" /></ns0:Relationships>
</file>

<file path=ppt/slides/_rels/slide10.xml.rels><ns0:Relationships xmlns:ns0="http://schemas.openxmlformats.org/package/2006/relationships"><ns0:Relationship Id="rId3" Type="http://schemas.openxmlformats.org/officeDocument/2006/relationships/image" Target="../media/image1.png" /><ns0:Relationship Id="rId2" Type="http://schemas.openxmlformats.org/officeDocument/2006/relationships/slide" Target="slide8.xml" /><ns0:Relationship Id="rId1" Type="http://schemas.openxmlformats.org/officeDocument/2006/relationships/slideLayout" Target="../slideLayouts/slideLayout1.xml" /><ns0:Relationship Id="rId5" Type="http://schemas.microsoft.com/office/2007/relationships/hdphoto" Target="../media/hdphoto1.wdp" /><ns0:Relationship Id="rId4" Type="http://schemas.openxmlformats.org/officeDocument/2006/relationships/image" Target="../media/image2.png" /></ns0:Relationships>
</file>

<file path=ppt/slides/_rels/slide2.xml.rels><ns0:Relationships xmlns:ns0="http://schemas.openxmlformats.org/package/2006/relationships"><ns0:Relationship Id="rId8" Type="http://schemas.openxmlformats.org/officeDocument/2006/relationships/image" Target="../media/image6.png" /><ns0:Relationship Id="rId3" Type="http://schemas.openxmlformats.org/officeDocument/2006/relationships/image" Target="../media/image2.png" /><ns0:Relationship Id="rId7" Type="http://schemas.openxmlformats.org/officeDocument/2006/relationships/image" Target="../media/image5.png" /><ns0:Relationship Id="rId2" Type="http://schemas.openxmlformats.org/officeDocument/2006/relationships/image" Target="../media/image3.png" /><ns0:Relationship Id="rId1" Type="http://schemas.openxmlformats.org/officeDocument/2006/relationships/slideLayout" Target="../slideLayouts/slideLayout2.xml" /><ns0:Relationship Id="rId6" Type="http://schemas.openxmlformats.org/officeDocument/2006/relationships/chart" Target="../charts/chart1.xml" /><ns0:Relationship Id="rId5" Type="http://schemas.openxmlformats.org/officeDocument/2006/relationships/image" Target="../media/image4.png" /><ns0:Relationship Id="rId4" Type="http://schemas.microsoft.com/office/2007/relationships/hdphoto" Target="../media/hdphoto1.wdp" /></ns0:Relationships>
</file>

<file path=ppt/slides/_rels/slide3.xml.rels><ns0:Relationships xmlns:ns0="http://schemas.openxmlformats.org/package/2006/relationships"><ns0:Relationship Id="rId3" Type="http://schemas.openxmlformats.org/officeDocument/2006/relationships/image" Target="../media/image2.png" /><ns0:Relationship Id="rId2" Type="http://schemas.openxmlformats.org/officeDocument/2006/relationships/notesSlide" Target="../notesSlides/notesSlide1.xml" /><ns0:Relationship Id="rId1" Type="http://schemas.openxmlformats.org/officeDocument/2006/relationships/slideLayout" Target="../slideLayouts/slideLayout2.xml" /><ns0:Relationship Id="rId6" Type="http://schemas.openxmlformats.org/officeDocument/2006/relationships/image" Target="../media/image4.png" /><ns0:Relationship Id="rId5" Type="http://schemas.openxmlformats.org/officeDocument/2006/relationships/image" Target="../media/image3.png" /><ns0:Relationship Id="rId4" Type="http://schemas.microsoft.com/office/2007/relationships/hdphoto" Target="../media/hdphoto1.wdp" /></ns0:Relationships>
</file>

<file path=ppt/slides/_rels/slide4.xml.rels><ns0:Relationships xmlns:ns0="http://schemas.openxmlformats.org/package/2006/relationships"><ns0:Relationship Id="rId8" Type="http://schemas.openxmlformats.org/officeDocument/2006/relationships/image" Target="../media/image9.png" /><ns0:Relationship Id="rId3" Type="http://schemas.openxmlformats.org/officeDocument/2006/relationships/image" Target="../media/image2.png" /><ns0:Relationship Id="rId7" Type="http://schemas.openxmlformats.org/officeDocument/2006/relationships/image" Target="../media/image8.png" /><ns0:Relationship Id="rId2" Type="http://schemas.openxmlformats.org/officeDocument/2006/relationships/image" Target="../media/image3.png" /><ns0:Relationship Id="rId1" Type="http://schemas.openxmlformats.org/officeDocument/2006/relationships/slideLayout" Target="../slideLayouts/slideLayout2.xml" /><ns0:Relationship Id="rId6" Type="http://schemas.openxmlformats.org/officeDocument/2006/relationships/image" Target="../media/image7.png" /><ns0:Relationship Id="rId5" Type="http://schemas.openxmlformats.org/officeDocument/2006/relationships/image" Target="../media/image4.png" /><ns0:Relationship Id="rId4" Type="http://schemas.microsoft.com/office/2007/relationships/hdphoto" Target="../media/hdphoto1.wdp" /><ns0:Relationship Id="rId9" Type="http://schemas.openxmlformats.org/officeDocument/2006/relationships/image" Target="../media/image10.png" /></ns0:Relationships>
</file>

<file path=ppt/slides/_rels/slide5.xml.rels><ns0:Relationships xmlns:ns0="http://schemas.openxmlformats.org/package/2006/relationships"><ns0:Relationship Id="rId3" Type="http://schemas.openxmlformats.org/officeDocument/2006/relationships/image" Target="../media/image2.png" /><ns0:Relationship Id="rId2" Type="http://schemas.openxmlformats.org/officeDocument/2006/relationships/image" Target="../media/image3.png" /><ns0:Relationship Id="rId1" Type="http://schemas.openxmlformats.org/officeDocument/2006/relationships/slideLayout" Target="../slideLayouts/slideLayout2.xml" /><ns0:Relationship Id="rId5" Type="http://schemas.openxmlformats.org/officeDocument/2006/relationships/image" Target="../media/image4.png" /><ns0:Relationship Id="rId4" Type="http://schemas.microsoft.com/office/2007/relationships/hdphoto" Target="../media/hdphoto1.wdp" /></ns0:Relationships>
</file>

<file path=ppt/slides/_rels/slide6.xml.rels><ns0:Relationships xmlns:ns0="http://schemas.openxmlformats.org/package/2006/relationships"><ns0:Relationship Id="rId8" Type="http://schemas.openxmlformats.org/officeDocument/2006/relationships/image" Target="../media/image12.jpeg" /><ns0:Relationship Id="rId3" Type="http://schemas.openxmlformats.org/officeDocument/2006/relationships/image" Target="../media/image2.png" /><ns0:Relationship Id="rId7" Type="http://schemas.openxmlformats.org/officeDocument/2006/relationships/image" Target="../media/image11.png" /><ns0:Relationship Id="rId2" Type="http://schemas.openxmlformats.org/officeDocument/2006/relationships/image" Target="../media/image3.png" /><ns0:Relationship Id="rId1" Type="http://schemas.openxmlformats.org/officeDocument/2006/relationships/slideLayout" Target="../slideLayouts/slideLayout2.xml" /><ns0:Relationship Id="rId6" Type="http://schemas.openxmlformats.org/officeDocument/2006/relationships/chart" Target="../charts/chart2.xml" /><ns0:Relationship Id="rId5" Type="http://schemas.openxmlformats.org/officeDocument/2006/relationships/image" Target="../media/image4.png" /><ns0:Relationship Id="rId4" Type="http://schemas.microsoft.com/office/2007/relationships/hdphoto" Target="../media/hdphoto1.wdp" /></ns0:Relationships>
</file>

<file path=ppt/slides/_rels/slide7.xml.rels><ns0:Relationships xmlns:ns0="http://schemas.openxmlformats.org/package/2006/relationships"><ns0:Relationship Id="rId8" Type="http://schemas.openxmlformats.org/officeDocument/2006/relationships/image" Target="../media/image15.png" /><ns0:Relationship Id="rId3" Type="http://schemas.openxmlformats.org/officeDocument/2006/relationships/image" Target="../media/image2.png" /><ns0:Relationship Id="rId7" Type="http://schemas.openxmlformats.org/officeDocument/2006/relationships/image" Target="../media/image14.png" /><ns0:Relationship Id="rId2" Type="http://schemas.openxmlformats.org/officeDocument/2006/relationships/image" Target="../media/image3.png" /><ns0:Relationship Id="rId1" Type="http://schemas.openxmlformats.org/officeDocument/2006/relationships/slideLayout" Target="../slideLayouts/slideLayout2.xml" /><ns0:Relationship Id="rId6" Type="http://schemas.openxmlformats.org/officeDocument/2006/relationships/image" Target="../media/image13.png" /><ns0:Relationship Id="rId5" Type="http://schemas.openxmlformats.org/officeDocument/2006/relationships/image" Target="../media/image4.png" /><ns0:Relationship Id="rId4" Type="http://schemas.microsoft.com/office/2007/relationships/hdphoto" Target="../media/hdphoto1.wdp" /></ns0:Relationships>
</file>

<file path=ppt/slides/_rels/slide8.xml.rels><ns0:Relationships xmlns:ns0="http://schemas.openxmlformats.org/package/2006/relationships"><ns0:Relationship Id="rId8" Type="http://schemas.openxmlformats.org/officeDocument/2006/relationships/image" Target="../media/image17.jpeg" /><ns0:Relationship Id="rId3" Type="http://schemas.openxmlformats.org/officeDocument/2006/relationships/image" Target="../media/image2.png" /><ns0:Relationship Id="rId7" Type="http://schemas.openxmlformats.org/officeDocument/2006/relationships/image" Target="../media/image16.jpeg" /><ns0:Relationship Id="rId2" Type="http://schemas.openxmlformats.org/officeDocument/2006/relationships/image" Target="../media/image3.png" /><ns0:Relationship Id="rId1" Type="http://schemas.openxmlformats.org/officeDocument/2006/relationships/slideLayout" Target="../slideLayouts/slideLayout2.xml" /><ns0:Relationship Id="rId6" Type="http://schemas.openxmlformats.org/officeDocument/2006/relationships/chart" Target="../charts/chart3.xml" /><ns0:Relationship Id="rId5" Type="http://schemas.openxmlformats.org/officeDocument/2006/relationships/image" Target="../media/image4.png" /><ns0:Relationship Id="rId10" Type="http://schemas.openxmlformats.org/officeDocument/2006/relationships/image" Target="../media/image19.png" /><ns0:Relationship Id="rId4" Type="http://schemas.microsoft.com/office/2007/relationships/hdphoto" Target="../media/hdphoto1.wdp" /><ns0:Relationship Id="rId9" Type="http://schemas.openxmlformats.org/officeDocument/2006/relationships/image" Target="../media/image18.jpeg" /></ns0:Relationships>
</file>

<file path=ppt/slides/_rels/slide9.xml.rels><ns0:Relationships xmlns:ns0="http://schemas.openxmlformats.org/package/2006/relationships"><ns0:Relationship Id="rId3" Type="http://schemas.openxmlformats.org/officeDocument/2006/relationships/image" Target="../media/image2.png" /><ns0:Relationship Id="rId2" Type="http://schemas.openxmlformats.org/officeDocument/2006/relationships/image" Target="../media/image3.png" /><ns0:Relationship Id="rId1" Type="http://schemas.openxmlformats.org/officeDocument/2006/relationships/slideLayout" Target="../slideLayouts/slideLayout2.xml" /><ns0:Relationship Id="rId6" Type="http://schemas.openxmlformats.org/officeDocument/2006/relationships/chart" Target="../charts/chart4.xml" /><ns0:Relationship Id="rId5" Type="http://schemas.openxmlformats.org/officeDocument/2006/relationships/image" Target="../media/image4.png" /><ns0:Relationship Id="rId4" Type="http://schemas.microsoft.com/office/2007/relationships/hdphoto" Target="../media/hdphoto1.wdp" /></ns0:Relationships>
</file>

<file path=ppt/slides/slide1.xml><?xml version="1.0" encoding="utf-8"?>
<ns0:sld xmlns:ns0="http://schemas.openxmlformats.org/presentationml/2006/main" xmlns:ns1="http://schemas.openxmlformats.org/drawingml/2006/main" xmlns:ns3="http://schemas.microsoft.com/office/drawing/2010/main" xmlns:ns4="http://schemas.microsoft.com/office/powerpoint/2010/main" xmlns:r="http://schemas.openxmlformats.org/officeDocument/2006/relationships">
  <ns0:cSld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4" name="Равнобедренный треугольник 3"/>
          <ns0:cNvSpPr/>
          <ns0:nvPr/>
        </ns0:nvSpPr>
        <ns0:spPr>
          <ns1:xfrm rot="5400000">
            <ns1:off x="5661285" y="-5661285"/>
            <ns1:ext cx="869430" cy="12192000"/>
          </ns1:xfrm>
          <ns1:prstGeom prst="triangle">
            <ns1:avLst>
              <ns1:gd name="adj" fmla="val 1"/>
            </ns1:avLst>
          </ns1:prstGeom>
          <ns1:gradFill>
            <ns1:gsLst>
              <ns1:gs pos="100000">
                <ns1:srgbClr val="1D4999"/>
              </ns1:gs>
              <ns1:gs pos="0">
                <ns1:srgbClr val="174CCF"/>
              </ns1:gs>
            </ns1:gsLst>
            <ns1:lin ang="5400000" scaled="1"/>
          </ns1:gradFill>
          <ns1:ln>
            <ns1:noFill/>
          </ns1:ln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5" name="Равнобедренный треугольник 4"/>
          <ns0:cNvSpPr/>
          <ns0:nvPr/>
        </ns0:nvSpPr>
        <ns0:spPr>
          <ns1:xfrm rot="5400000" flipH="1" flipV="1">
            <ns1:off x="5661285" y="327284"/>
            <ns1:ext cx="869430" cy="12192000"/>
          </ns1:xfrm>
          <ns1:prstGeom prst="triangle">
            <ns1:avLst>
              <ns1:gd name="adj" fmla="val 1"/>
            </ns1:avLst>
          </ns1:prstGeom>
          <ns1:gradFill>
            <ns1:gsLst>
              <ns1:gs pos="100000">
                <ns1:srgbClr val="1D4999"/>
              </ns1:gs>
              <ns1:gs pos="0">
                <ns1:srgbClr val="174CCF"/>
              </ns1:gs>
            </ns1:gsLst>
            <ns1:lin ang="5400000" scaled="1"/>
          </ns1:gradFill>
          <ns1:ln>
            <ns1:noFill/>
          </ns1:ln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pic>
        <ns0:nvPicPr>
          <ns0:cNvPr id="6" name="Рисунок 5">
            <ns1:hlinkClick r:id="rId2" action="ppaction://hlinksldjump"/>
          </ns0:cNvPr>
          <ns0:cNvPicPr>
            <ns1:picLocks noChangeAspect="1"/>
          </ns0:cNvPicPr>
          <ns0:nvPr/>
        </ns0:nvPicPr>
        <ns0:blipFill>
          <ns1:blip r:embed="rId3" cstate="print">
            <ns1:extLst>
              <ns1:ext uri="{28A0092B-C50C-407E-A947-70E740481C1C}">
                <ns3:useLocalDpi val="0"/>
              </ns1:ext>
            </ns1:extLst>
          </ns1:blip>
          <ns1:stretch>
            <ns1:fillRect/>
          </ns1:stretch>
        </ns0:blipFill>
        <ns0:spPr>
          <ns1:xfrm>
            <ns1:off x="5369576" y="1138496"/>
            <ns1:ext cx="1452849" cy="2128117"/>
          </ns1:xfrm>
          <ns1:prstGeom prst="rect">
            <ns1:avLst/>
          </ns1:prstGeom>
        </ns0:spPr>
      </ns0:pic>
      <ns0:sp>
        <ns0:nvSpPr>
          <ns0:cNvPr id="7" name="Прямоугольник 6"/>
          <ns0:cNvSpPr/>
          <ns0:nvPr/>
        </ns0:nvSpPr>
        <ns0:spPr>
          <ns1:xfrm>
            <ns1:off x="-30479" y="3511357"/>
            <ns1:ext cx="12191999" cy="400110"/>
          </ns1:xfrm>
          <ns1:prstGeom prst="rect">
            <ns1:avLst/>
          </ns1:prstGeom>
        </ns0:spPr>
        <ns0:txBody>
          <ns1:bodyPr wrap="square">
            <ns1:spAutoFit/>
          </ns1:bodyPr>
          <ns1:lstStyle/>
          <ns1:p>
            <ns1:pPr algn="ctr"/>
            <ns1:r>
              <ns1:rPr lang="kk-KZ" sz="2000" b="1" dirty="0" smtClean="0">
                <ns1:latin typeface="Century Gothic" panose="020B0502020202020204" pitchFamily="34" charset="0"/>
              </ns1:rPr>
              <ns1:t>Өзекті мәселелер </ns1:t>
            </ns1:r>
            <ns1:r>
              <ns1:rPr lang="ru-RU" sz="2000" b="1" dirty="0" smtClean="0">
                <ns1:latin typeface="Century Gothic" panose="020B0502020202020204" pitchFamily="34" charset="0"/>
              </ns1:rPr>
              <ns1:t>жүйелер </ns1:t>
            </ns1:r>
            <ns1:r>
              <ns1:rPr lang="ru-RU" sz="2000" b="1" dirty="0">
                <ns1:latin typeface="Century Gothic" panose="020B0502020202020204" pitchFamily="34" charset="0"/>
              </ns1:rPr>
              <ns1:t>Петропавл қ. білім беру мекемелері</ns1:t>
            </ns1:r>
            <ns1:endParaRPr lang="ru-RU" sz="2000" dirty="0">
              <ns1:solidFill>
                <ns1:srgbClr val="002060"/>
              </ns1:solidFill>
              <ns1:latin typeface="Century Gothic" panose="020B0502020202020204" pitchFamily="34" charset="0"/>
            </ns1:endParaRPr>
          </ns1:p>
        </ns0:txBody>
      </ns0:sp>
      <ns0:sp>
        <ns0:nvSpPr>
          <ns0:cNvPr id="9" name="Прямоугольник 8"/>
          <ns0:cNvSpPr/>
          <ns0:nvPr/>
        </ns0:nvSpPr>
        <ns0:spPr>
          <ns1:xfrm rot="10800000">
            <ns1:off x="10546024" y="8950"/>
            <ns1:ext cx="1636139" cy="1750963"/>
          </ns1:xfrm>
          <ns1:prstGeom prst="rect">
            <ns1:avLst/>
          </ns1:prstGeom>
          <ns1:blipFill dpi="0" rotWithShape="1">
            <ns1:blip r:embed="rId4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5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10" name="Прямоугольник 9"/>
          <ns0:cNvSpPr/>
          <ns0:nvPr/>
        </ns0:nvSpPr>
        <ns0:spPr>
          <ns1:xfrm rot="5400000" flipH="1">
            <ns1:off x="57412" y="5154976"/>
            <ns1:ext cx="1636139" cy="1750963"/>
          </ns1:xfrm>
          <ns1:prstGeom prst="rect">
            <ns1:avLst/>
          </ns1:prstGeom>
          <ns1:blipFill dpi="0" rotWithShape="1">
            <ns1:blip r:embed="rId4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5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grpSp>
        <ns0:nvGrpSpPr>
          <ns0:cNvPr id="14" name="Группа 13"/>
          <ns0:cNvGrpSpPr>
            <ns1:grpSpLocks/>
          </ns0:cNvGrpSpPr>
          <ns0:nvPr/>
        </ns0:nvGrpSpPr>
        <ns0:grpSpPr bwMode="auto">
          <ns1:xfrm>
            <ns1:off x="-9526" y="3406141"/>
            <ns1:ext cx="12211051" cy="45719"/>
            <ns1:chOff x="1" y="6301076"/>
            <ns1:chExt cx="9143999" cy="556948"/>
          </ns1:xfrm>
        </ns0:grpSpPr>
        <ns0:sp>
          <ns0:nvSpPr>
            <ns0:cNvPr id="15" name="Прямоугольник 14"/>
            <ns0:cNvSpPr/>
            <ns0:nvPr/>
          </ns0:nvSpPr>
          <ns0:spPr>
            <ns1:xfrm>
              <ns1:off x="5452878" y="6301076"/>
              <ns1:ext cx="1822380" cy="556948"/>
            </ns1:xfrm>
            <ns1:prstGeom prst="rect">
              <ns1:avLst/>
            </ns1:prstGeom>
            <ns1:solidFill>
              <ns1:srgbClr val="BED63A"/>
            </ns1:solidFill>
            <ns1:ln>
              <ns1:noFill/>
            </ns1:ln>
          </ns0:spPr>
          <ns0:style>
            <ns1:lnRef idx="2">
              <ns1:schemeClr val="accent1">
                <ns1:shade val="50000"/>
              </ns1:schemeClr>
            </ns1:lnRef>
            <ns1:fillRef idx="1">
              <ns1:schemeClr val="accent1"/>
            </ns1:fillRef>
            <ns1:effectRef idx="0">
              <ns1:schemeClr val="accent1"/>
            </ns1:effectRef>
            <ns1:fontRef idx="minor">
              <ns1:schemeClr val="lt1"/>
            </ns1:fontRef>
          </ns0:style>
          <ns0:txBody>
            <ns1:bodyPr anchor="ctr"/>
            <ns1:lstStyle>
              <ns1:defPPr>
                <ns1:defRPr lang="ru-RU"/>
              </ns1:defPPr>
              <ns1:lvl1pPr marL="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1pPr>
              <ns1:lvl2pPr marL="4572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2pPr>
              <ns1:lvl3pPr marL="9144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3pPr>
              <ns1:lvl4pPr marL="13716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4pPr>
              <ns1:lvl5pPr marL="18288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5pPr>
              <ns1:lvl6pPr marL="22860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6pPr>
              <ns1:lvl7pPr marL="27432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7pPr>
              <ns1:lvl8pPr marL="32004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8pPr>
              <ns1:lvl9pPr marL="36576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9pPr>
            </ns1:lstStyle>
            <ns1:p>
              <ns1:pPr algn="ctr">
                <ns1:defRPr/>
              </ns1:pPr>
              <ns1:endParaRPr lang="ru-RU" sz="2400" baseline="-25000" dirty="0">
                <ns1:solidFill>
                  <ns1:srgbClr val="9B44FF"/>
                </ns1:solidFill>
              </ns1:endParaRPr>
            </ns1:p>
          </ns0:txBody>
        </ns0:sp>
        <ns0:sp>
          <ns0:nvSpPr>
            <ns0:cNvPr id="16" name="Прямоугольник 15"/>
            <ns0:cNvSpPr/>
            <ns0:nvPr/>
          </ns0:nvSpPr>
          <ns0:spPr>
            <ns1:xfrm>
              <ns1:off x="3638818" y="6301076"/>
              <ns1:ext cx="1821192" cy="556948"/>
            </ns1:xfrm>
            <ns1:prstGeom prst="rect">
              <ns1:avLst/>
            </ns1:prstGeom>
            <ns1:solidFill>
              <ns1:srgbClr val="FFD10E"/>
            </ns1:solidFill>
            <ns1:ln>
              <ns1:noFill/>
            </ns1:ln>
          </ns0:spPr>
          <ns0:style>
            <ns1:lnRef idx="2">
              <ns1:schemeClr val="accent1">
                <ns1:shade val="50000"/>
              </ns1:schemeClr>
            </ns1:lnRef>
            <ns1:fillRef idx="1">
              <ns1:schemeClr val="accent1"/>
            </ns1:fillRef>
            <ns1:effectRef idx="0">
              <ns1:schemeClr val="accent1"/>
            </ns1:effectRef>
            <ns1:fontRef idx="minor">
              <ns1:schemeClr val="lt1"/>
            </ns1:fontRef>
          </ns0:style>
          <ns0:txBody>
            <ns1:bodyPr anchor="ctr"/>
            <ns1:lstStyle>
              <ns1:defPPr>
                <ns1:defRPr lang="ru-RU"/>
              </ns1:defPPr>
              <ns1:lvl1pPr marL="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1pPr>
              <ns1:lvl2pPr marL="4572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2pPr>
              <ns1:lvl3pPr marL="9144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3pPr>
              <ns1:lvl4pPr marL="13716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4pPr>
              <ns1:lvl5pPr marL="18288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5pPr>
              <ns1:lvl6pPr marL="22860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6pPr>
              <ns1:lvl7pPr marL="27432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7pPr>
              <ns1:lvl8pPr marL="32004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8pPr>
              <ns1:lvl9pPr marL="36576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9pPr>
            </ns1:lstStyle>
            <ns1:p>
              <ns1:pPr algn="ctr">
                <ns1:defRPr/>
              </ns1:pPr>
              <ns1:endParaRPr lang="ru-RU" sz="2400" baseline="-25000" dirty="0">
                <ns1:solidFill>
                  <ns1:srgbClr val="9B44FF"/>
                </ns1:solidFill>
              </ns1:endParaRPr>
            </ns1:p>
          </ns0:txBody>
        </ns0:sp>
        <ns0:sp>
          <ns0:nvSpPr>
            <ns0:cNvPr id="17" name="Прямоугольник 16"/>
            <ns0:cNvSpPr/>
            <ns0:nvPr/>
          </ns0:nvSpPr>
          <ns0:spPr>
            <ns1:xfrm>
              <ns1:off x="1820004" y="6301076"/>
              <ns1:ext cx="1822380" cy="556948"/>
            </ns1:xfrm>
            <ns1:prstGeom prst="rect">
              <ns1:avLst/>
            </ns1:prstGeom>
            <ns1:solidFill>
              <ns1:srgbClr val="F6921E"/>
            </ns1:solidFill>
            <ns1:ln>
              <ns1:noFill/>
            </ns1:ln>
          </ns0:spPr>
          <ns0:style>
            <ns1:lnRef idx="2">
              <ns1:schemeClr val="accent1">
                <ns1:shade val="50000"/>
              </ns1:schemeClr>
            </ns1:lnRef>
            <ns1:fillRef idx="1">
              <ns1:schemeClr val="accent1"/>
            </ns1:fillRef>
            <ns1:effectRef idx="0">
              <ns1:schemeClr val="accent1"/>
            </ns1:effectRef>
            <ns1:fontRef idx="minor">
              <ns1:schemeClr val="lt1"/>
            </ns1:fontRef>
          </ns0:style>
          <ns0:txBody>
            <ns1:bodyPr anchor="ctr"/>
            <ns1:lstStyle>
              <ns1:defPPr>
                <ns1:defRPr lang="ru-RU"/>
              </ns1:defPPr>
              <ns1:lvl1pPr marL="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1pPr>
              <ns1:lvl2pPr marL="4572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2pPr>
              <ns1:lvl3pPr marL="9144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3pPr>
              <ns1:lvl4pPr marL="13716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4pPr>
              <ns1:lvl5pPr marL="18288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5pPr>
              <ns1:lvl6pPr marL="22860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6pPr>
              <ns1:lvl7pPr marL="27432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7pPr>
              <ns1:lvl8pPr marL="32004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8pPr>
              <ns1:lvl9pPr marL="36576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9pPr>
            </ns1:lstStyle>
            <ns1:p>
              <ns1:pPr algn="ctr">
                <ns1:defRPr/>
              </ns1:pPr>
              <ns1:endParaRPr lang="ru-RU" sz="2400" baseline="-25000" dirty="0">
                <ns1:solidFill>
                  <ns1:srgbClr val="9B44FF"/>
                </ns1:solidFill>
              </ns1:endParaRPr>
            </ns1:p>
          </ns0:txBody>
        </ns0:sp>
        <ns0:sp>
          <ns0:nvSpPr>
            <ns0:cNvPr id="18" name="Прямоугольник 17"/>
            <ns0:cNvSpPr/>
            <ns0:nvPr/>
          </ns0:nvSpPr>
          <ns0:spPr>
            <ns1:xfrm>
              <ns1:off x="1" y="6301076"/>
              <ns1:ext cx="1822381" cy="556948"/>
            </ns1:xfrm>
            <ns1:prstGeom prst="rect">
              <ns1:avLst/>
            </ns1:prstGeom>
            <ns1:solidFill>
              <ns1:srgbClr val="BC75B0"/>
            </ns1:solidFill>
            <ns1:ln>
              <ns1:noFill/>
            </ns1:ln>
          </ns0:spPr>
          <ns0:style>
            <ns1:lnRef idx="2">
              <ns1:schemeClr val="accent1">
                <ns1:shade val="50000"/>
              </ns1:schemeClr>
            </ns1:lnRef>
            <ns1:fillRef idx="1">
              <ns1:schemeClr val="accent1"/>
            </ns1:fillRef>
            <ns1:effectRef idx="0">
              <ns1:schemeClr val="accent1"/>
            </ns1:effectRef>
            <ns1:fontRef idx="minor">
              <ns1:schemeClr val="lt1"/>
            </ns1:fontRef>
          </ns0:style>
          <ns0:txBody>
            <ns1:bodyPr anchor="ctr"/>
            <ns1:lstStyle>
              <ns1:defPPr>
                <ns1:defRPr lang="ru-RU"/>
              </ns1:defPPr>
              <ns1:lvl1pPr marL="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1pPr>
              <ns1:lvl2pPr marL="4572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2pPr>
              <ns1:lvl3pPr marL="9144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3pPr>
              <ns1:lvl4pPr marL="13716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4pPr>
              <ns1:lvl5pPr marL="18288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5pPr>
              <ns1:lvl6pPr marL="22860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6pPr>
              <ns1:lvl7pPr marL="27432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7pPr>
              <ns1:lvl8pPr marL="32004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8pPr>
              <ns1:lvl9pPr marL="36576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9pPr>
            </ns1:lstStyle>
            <ns1:p>
              <ns1:pPr algn="ctr">
                <ns1:defRPr/>
              </ns1:pPr>
              <ns1:endParaRPr lang="ru-RU" sz="2400" baseline="-25000" dirty="0">
                <ns1:solidFill>
                  <ns1:srgbClr val="9B44FF"/>
                </ns1:solidFill>
              </ns1:endParaRPr>
            </ns1:p>
          </ns0:txBody>
        </ns0:sp>
        <ns0:grpSp>
          <ns0:nvGrpSpPr>
            <ns0:cNvPr id="19" name="Группа 18"/>
            <ns0:cNvGrpSpPr>
              <ns1:grpSpLocks/>
            </ns0:cNvGrpSpPr>
            <ns0:nvPr/>
          </ns0:nvGrpSpPr>
          <ns0:grpSpPr bwMode="auto">
            <ns1:xfrm>
              <ns1:off x="7214631" y="6301076"/>
              <ns1:ext cx="1929369" cy="556948"/>
              <ns1:chOff x="7214631" y="6301076"/>
              <ns1:chExt cx="1929369" cy="556948"/>
            </ns1:xfrm>
          </ns0:grpSpPr>
          <ns0:sp>
            <ns0:nvSpPr>
              <ns0:cNvPr id="20" name="Прямоугольник 19"/>
              <ns0:cNvSpPr/>
              <ns0:nvPr/>
            </ns0:nvSpPr>
            <ns0:spPr>
              <ns1:xfrm>
                <ns1:off x="7214631" y="6301076"/>
                <ns1:ext cx="1823569" cy="556948"/>
              </ns1:xfrm>
              <ns1:prstGeom prst="rect">
                <ns1:avLst/>
              </ns1:prstGeom>
              <ns1:solidFill>
                <ns1:srgbClr val="44C5EA"/>
              </ns1:solidFill>
              <ns1:ln>
                <ns1:noFill/>
              </ns1:ln>
            </ns0:spPr>
            <ns0:style>
              <ns1:lnRef idx="2">
                <ns1:schemeClr val="accent1">
                  <ns1:shade val="50000"/>
                </ns1:schemeClr>
              </ns1:lnRef>
              <ns1:fillRef idx="1">
                <ns1:schemeClr val="accent1"/>
              </ns1:fillRef>
              <ns1:effectRef idx="0">
                <ns1:schemeClr val="accent1"/>
              </ns1:effectRef>
              <ns1:fontRef idx="minor">
                <ns1:schemeClr val="lt1"/>
              </ns1:fontRef>
            </ns0:style>
            <ns0:txBody>
              <ns1:bodyPr anchor="ctr"/>
              <ns1:lstStyle>
                <ns1:defPPr>
                  <ns1:defRPr lang="ru-RU"/>
                </ns1:defPPr>
                <ns1:lvl1pPr marL="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1pPr>
                <ns1:lvl2pPr marL="45720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2pPr>
                <ns1:lvl3pPr marL="91440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3pPr>
                <ns1:lvl4pPr marL="137160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4pPr>
                <ns1:lvl5pPr marL="182880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5pPr>
                <ns1:lvl6pPr marL="228600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6pPr>
                <ns1:lvl7pPr marL="274320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7pPr>
                <ns1:lvl8pPr marL="320040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8pPr>
                <ns1:lvl9pPr marL="365760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9pPr>
              </ns1:lstStyle>
              <ns1:p>
                <ns1:pPr algn="ctr">
                  <ns1:defRPr/>
                </ns1:pPr>
                <ns1:endParaRPr lang="ru-RU" sz="2400" baseline="-25000" dirty="0">
                  <ns1:solidFill>
                    <ns1:srgbClr val="9B44FF"/>
                  </ns1:solidFill>
                </ns1:endParaRPr>
              </ns1:p>
            </ns0:txBody>
          </ns0:sp>
          <ns0:sp>
            <ns0:nvSpPr>
              <ns0:cNvPr id="21" name="Прямоугольник 20"/>
              <ns0:cNvSpPr/>
              <ns0:nvPr/>
            </ns0:nvSpPr>
            <ns0:spPr>
              <ns1:xfrm>
                <ns1:off x="7320431" y="6301076"/>
                <ns1:ext cx="1823569" cy="556948"/>
              </ns1:xfrm>
              <ns1:prstGeom prst="rect">
                <ns1:avLst/>
              </ns1:prstGeom>
              <ns1:solidFill>
                <ns1:srgbClr val="44C5EA"/>
              </ns1:solidFill>
              <ns1:ln>
                <ns1:noFill/>
              </ns1:ln>
            </ns0:spPr>
            <ns0:style>
              <ns1:lnRef idx="2">
                <ns1:schemeClr val="accent1">
                  <ns1:shade val="50000"/>
                </ns1:schemeClr>
              </ns1:lnRef>
              <ns1:fillRef idx="1">
                <ns1:schemeClr val="accent1"/>
              </ns1:fillRef>
              <ns1:effectRef idx="0">
                <ns1:schemeClr val="accent1"/>
              </ns1:effectRef>
              <ns1:fontRef idx="minor">
                <ns1:schemeClr val="lt1"/>
              </ns1:fontRef>
            </ns0:style>
            <ns0:txBody>
              <ns1:bodyPr anchor="ctr"/>
              <ns1:lstStyle>
                <ns1:defPPr>
                  <ns1:defRPr lang="ru-RU"/>
                </ns1:defPPr>
                <ns1:lvl1pPr marL="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1pPr>
                <ns1:lvl2pPr marL="45720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2pPr>
                <ns1:lvl3pPr marL="91440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3pPr>
                <ns1:lvl4pPr marL="137160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4pPr>
                <ns1:lvl5pPr marL="182880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5pPr>
                <ns1:lvl6pPr marL="228600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6pPr>
                <ns1:lvl7pPr marL="274320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7pPr>
                <ns1:lvl8pPr marL="320040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8pPr>
                <ns1:lvl9pPr marL="365760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9pPr>
              </ns1:lstStyle>
              <ns1:p>
                <ns1:pPr algn="ctr">
                  <ns1:defRPr/>
                </ns1:pPr>
                <ns1:endParaRPr lang="ru-RU" sz="2400" baseline="-25000" dirty="0">
                  <ns1:solidFill>
                    <ns1:srgbClr val="9B44FF"/>
                  </ns1:solidFill>
                </ns1:endParaRPr>
              </ns1:p>
            </ns0:txBody>
          </ns0:sp>
        </ns0:grpSp>
      </ns0:grpSp>
    </ns0:spTree>
    <ns0:extLst>
      <ns0:ext uri="{BB962C8B-B14F-4D97-AF65-F5344CB8AC3E}">
        <ns4:creationId val="3525406528"/>
      </ns0:ext>
    </ns0:extLst>
  </ns0:cSld>
  <ns0:clrMapOvr>
    <ns1:masterClrMapping/>
  </ns0:clrMapOvr>
</ns0:sld>
</file>

<file path=ppt/slides/slide10.xml><?xml version="1.0" encoding="utf-8"?>
<ns0:sld xmlns:ns0="http://schemas.openxmlformats.org/presentationml/2006/main" xmlns:ns1="http://schemas.openxmlformats.org/drawingml/2006/main" xmlns:ns3="http://schemas.microsoft.com/office/drawing/2010/main" xmlns:ns4="http://schemas.microsoft.com/office/powerpoint/2010/main" xmlns:r="http://schemas.openxmlformats.org/officeDocument/2006/relationships">
  <ns0:cSld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4" name="Равнобедренный треугольник 3"/>
          <ns0:cNvSpPr/>
          <ns0:nvPr/>
        </ns0:nvSpPr>
        <ns0:spPr>
          <ns1:xfrm rot="5400000">
            <ns1:off x="5661285" y="-5661285"/>
            <ns1:ext cx="869430" cy="12192000"/>
          </ns1:xfrm>
          <ns1:prstGeom prst="triangle">
            <ns1:avLst>
              <ns1:gd name="adj" fmla="val 1"/>
            </ns1:avLst>
          </ns1:prstGeom>
          <ns1:gradFill>
            <ns1:gsLst>
              <ns1:gs pos="100000">
                <ns1:srgbClr val="1D4999"/>
              </ns1:gs>
              <ns1:gs pos="0">
                <ns1:srgbClr val="174CCF"/>
              </ns1:gs>
            </ns1:gsLst>
            <ns1:lin ang="5400000" scaled="1"/>
          </ns1:gradFill>
          <ns1:ln>
            <ns1:noFill/>
          </ns1:ln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5" name="Равнобедренный треугольник 4"/>
          <ns0:cNvSpPr/>
          <ns0:nvPr/>
        </ns0:nvSpPr>
        <ns0:spPr>
          <ns1:xfrm rot="5400000" flipH="1" flipV="1">
            <ns1:off x="5661285" y="327284"/>
            <ns1:ext cx="869430" cy="12192000"/>
          </ns1:xfrm>
          <ns1:prstGeom prst="triangle">
            <ns1:avLst>
              <ns1:gd name="adj" fmla="val 1"/>
            </ns1:avLst>
          </ns1:prstGeom>
          <ns1:gradFill>
            <ns1:gsLst>
              <ns1:gs pos="100000">
                <ns1:srgbClr val="1D4999"/>
              </ns1:gs>
              <ns1:gs pos="0">
                <ns1:srgbClr val="174CCF"/>
              </ns1:gs>
            </ns1:gsLst>
            <ns1:lin ang="5400000" scaled="1"/>
          </ns1:gradFill>
          <ns1:ln>
            <ns1:noFill/>
          </ns1:ln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pic>
        <ns0:nvPicPr>
          <ns0:cNvPr id="6" name="Рисунок 5">
            <ns1:hlinkClick r:id="rId2" action="ppaction://hlinksldjump"/>
          </ns0:cNvPr>
          <ns0:cNvPicPr>
            <ns1:picLocks noChangeAspect="1"/>
          </ns0:cNvPicPr>
          <ns0:nvPr/>
        </ns0:nvPicPr>
        <ns0:blipFill>
          <ns1:blip r:embed="rId3" cstate="print">
            <ns1:extLst>
              <ns1:ext uri="{28A0092B-C50C-407E-A947-70E740481C1C}">
                <ns3:useLocalDpi val="0"/>
              </ns1:ext>
            </ns1:extLst>
          </ns1:blip>
          <ns1:stretch>
            <ns1:fillRect/>
          </ns1:stretch>
        </ns0:blipFill>
        <ns0:spPr>
          <ns1:xfrm>
            <ns1:off x="5369576" y="1138496"/>
            <ns1:ext cx="1452849" cy="2128117"/>
          </ns1:xfrm>
          <ns1:prstGeom prst="rect">
            <ns1:avLst/>
          </ns1:prstGeom>
        </ns0:spPr>
      </ns0:pic>
      <ns0:sp>
        <ns0:nvSpPr>
          <ns0:cNvPr id="7" name="Прямоугольник 6"/>
          <ns0:cNvSpPr/>
          <ns0:nvPr/>
        </ns0:nvSpPr>
        <ns0:spPr>
          <ns1:xfrm>
            <ns1:off x="-30479" y="3511357"/>
            <ns1:ext cx="12191999" cy="400110"/>
          </ns1:xfrm>
          <ns1:prstGeom prst="rect">
            <ns1:avLst/>
          </ns1:prstGeom>
        </ns0:spPr>
        <ns0:txBody>
          <ns1:bodyPr wrap="square">
            <ns1:spAutoFit/>
          </ns1:bodyPr>
          <ns1:lstStyle/>
          <ns1:p>
            <ns1:pPr algn="ctr"/>
            <ns1:r>
              <ns1:rPr lang="kk-KZ" sz="2000" b="1" dirty="0" smtClean="0">
                <ns1:latin typeface="Century Gothic" panose="020B0502020202020204" pitchFamily="34" charset="0"/>
              </ns1:rPr>
              <ns1:t>Өзекті мәселелер </ns1:t>
            </ns1:r>
            <ns1:r>
              <ns1:rPr lang="ru-RU" sz="2000" b="1" dirty="0" smtClean="0">
                <ns1:latin typeface="Century Gothic" panose="020B0502020202020204" pitchFamily="34" charset="0"/>
              </ns1:rPr>
              <ns1:t>жүйелер </ns1:t>
            </ns1:r>
            <ns1:r>
              <ns1:rPr lang="ru-RU" sz="2000" b="1" dirty="0">
                <ns1:latin typeface="Century Gothic" panose="020B0502020202020204" pitchFamily="34" charset="0"/>
              </ns1:rPr>
              <ns1:t>Петропавл қ. білім беру мекемелері</ns1:t>
            </ns1:r>
            <ns1:endParaRPr lang="ru-RU" sz="2000" dirty="0">
              <ns1:solidFill>
                <ns1:srgbClr val="002060"/>
              </ns1:solidFill>
              <ns1:latin typeface="Century Gothic" panose="020B0502020202020204" pitchFamily="34" charset="0"/>
            </ns1:endParaRPr>
          </ns1:p>
        </ns0:txBody>
      </ns0:sp>
      <ns0:sp>
        <ns0:nvSpPr>
          <ns0:cNvPr id="9" name="Прямоугольник 8"/>
          <ns0:cNvSpPr/>
          <ns0:nvPr/>
        </ns0:nvSpPr>
        <ns0:spPr>
          <ns1:xfrm rot="10800000">
            <ns1:off x="10546024" y="8950"/>
            <ns1:ext cx="1636139" cy="1750963"/>
          </ns1:xfrm>
          <ns1:prstGeom prst="rect">
            <ns1:avLst/>
          </ns1:prstGeom>
          <ns1:blipFill dpi="0" rotWithShape="1">
            <ns1:blip r:embed="rId4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5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10" name="Прямоугольник 9"/>
          <ns0:cNvSpPr/>
          <ns0:nvPr/>
        </ns0:nvSpPr>
        <ns0:spPr>
          <ns1:xfrm rot="5400000" flipH="1">
            <ns1:off x="57412" y="5154976"/>
            <ns1:ext cx="1636139" cy="1750963"/>
          </ns1:xfrm>
          <ns1:prstGeom prst="rect">
            <ns1:avLst/>
          </ns1:prstGeom>
          <ns1:blipFill dpi="0" rotWithShape="1">
            <ns1:blip r:embed="rId4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5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grpSp>
        <ns0:nvGrpSpPr>
          <ns0:cNvPr id="14" name="Группа 13"/>
          <ns0:cNvGrpSpPr>
            <ns1:grpSpLocks/>
          </ns0:cNvGrpSpPr>
          <ns0:nvPr/>
        </ns0:nvGrpSpPr>
        <ns0:grpSpPr bwMode="auto">
          <ns1:xfrm>
            <ns1:off x="-9526" y="3406141"/>
            <ns1:ext cx="12211051" cy="45719"/>
            <ns1:chOff x="1" y="6301076"/>
            <ns1:chExt cx="9143999" cy="556948"/>
          </ns1:xfrm>
        </ns0:grpSpPr>
        <ns0:sp>
          <ns0:nvSpPr>
            <ns0:cNvPr id="15" name="Прямоугольник 14"/>
            <ns0:cNvSpPr/>
            <ns0:nvPr/>
          </ns0:nvSpPr>
          <ns0:spPr>
            <ns1:xfrm>
              <ns1:off x="5452878" y="6301076"/>
              <ns1:ext cx="1822380" cy="556948"/>
            </ns1:xfrm>
            <ns1:prstGeom prst="rect">
              <ns1:avLst/>
            </ns1:prstGeom>
            <ns1:solidFill>
              <ns1:srgbClr val="BED63A"/>
            </ns1:solidFill>
            <ns1:ln>
              <ns1:noFill/>
            </ns1:ln>
          </ns0:spPr>
          <ns0:style>
            <ns1:lnRef idx="2">
              <ns1:schemeClr val="accent1">
                <ns1:shade val="50000"/>
              </ns1:schemeClr>
            </ns1:lnRef>
            <ns1:fillRef idx="1">
              <ns1:schemeClr val="accent1"/>
            </ns1:fillRef>
            <ns1:effectRef idx="0">
              <ns1:schemeClr val="accent1"/>
            </ns1:effectRef>
            <ns1:fontRef idx="minor">
              <ns1:schemeClr val="lt1"/>
            </ns1:fontRef>
          </ns0:style>
          <ns0:txBody>
            <ns1:bodyPr anchor="ctr"/>
            <ns1:lstStyle>
              <ns1:defPPr>
                <ns1:defRPr lang="ru-RU"/>
              </ns1:defPPr>
              <ns1:lvl1pPr marL="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1pPr>
              <ns1:lvl2pPr marL="4572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2pPr>
              <ns1:lvl3pPr marL="9144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3pPr>
              <ns1:lvl4pPr marL="13716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4pPr>
              <ns1:lvl5pPr marL="18288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5pPr>
              <ns1:lvl6pPr marL="22860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6pPr>
              <ns1:lvl7pPr marL="27432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7pPr>
              <ns1:lvl8pPr marL="32004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8pPr>
              <ns1:lvl9pPr marL="36576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9pPr>
            </ns1:lstStyle>
            <ns1:p>
              <ns1:pPr algn="ctr">
                <ns1:defRPr/>
              </ns1:pPr>
              <ns1:endParaRPr lang="ru-RU" sz="2400" baseline="-25000" dirty="0">
                <ns1:solidFill>
                  <ns1:srgbClr val="9B44FF"/>
                </ns1:solidFill>
              </ns1:endParaRPr>
            </ns1:p>
          </ns0:txBody>
        </ns0:sp>
        <ns0:sp>
          <ns0:nvSpPr>
            <ns0:cNvPr id="16" name="Прямоугольник 15"/>
            <ns0:cNvSpPr/>
            <ns0:nvPr/>
          </ns0:nvSpPr>
          <ns0:spPr>
            <ns1:xfrm>
              <ns1:off x="3638818" y="6301076"/>
              <ns1:ext cx="1821192" cy="556948"/>
            </ns1:xfrm>
            <ns1:prstGeom prst="rect">
              <ns1:avLst/>
            </ns1:prstGeom>
            <ns1:solidFill>
              <ns1:srgbClr val="FFD10E"/>
            </ns1:solidFill>
            <ns1:ln>
              <ns1:noFill/>
            </ns1:ln>
          </ns0:spPr>
          <ns0:style>
            <ns1:lnRef idx="2">
              <ns1:schemeClr val="accent1">
                <ns1:shade val="50000"/>
              </ns1:schemeClr>
            </ns1:lnRef>
            <ns1:fillRef idx="1">
              <ns1:schemeClr val="accent1"/>
            </ns1:fillRef>
            <ns1:effectRef idx="0">
              <ns1:schemeClr val="accent1"/>
            </ns1:effectRef>
            <ns1:fontRef idx="minor">
              <ns1:schemeClr val="lt1"/>
            </ns1:fontRef>
          </ns0:style>
          <ns0:txBody>
            <ns1:bodyPr anchor="ctr"/>
            <ns1:lstStyle>
              <ns1:defPPr>
                <ns1:defRPr lang="ru-RU"/>
              </ns1:defPPr>
              <ns1:lvl1pPr marL="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1pPr>
              <ns1:lvl2pPr marL="4572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2pPr>
              <ns1:lvl3pPr marL="9144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3pPr>
              <ns1:lvl4pPr marL="13716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4pPr>
              <ns1:lvl5pPr marL="18288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5pPr>
              <ns1:lvl6pPr marL="22860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6pPr>
              <ns1:lvl7pPr marL="27432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7pPr>
              <ns1:lvl8pPr marL="32004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8pPr>
              <ns1:lvl9pPr marL="36576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9pPr>
            </ns1:lstStyle>
            <ns1:p>
              <ns1:pPr algn="ctr">
                <ns1:defRPr/>
              </ns1:pPr>
              <ns1:endParaRPr lang="ru-RU" sz="2400" baseline="-25000" dirty="0">
                <ns1:solidFill>
                  <ns1:srgbClr val="9B44FF"/>
                </ns1:solidFill>
              </ns1:endParaRPr>
            </ns1:p>
          </ns0:txBody>
        </ns0:sp>
        <ns0:sp>
          <ns0:nvSpPr>
            <ns0:cNvPr id="17" name="Прямоугольник 16"/>
            <ns0:cNvSpPr/>
            <ns0:nvPr/>
          </ns0:nvSpPr>
          <ns0:spPr>
            <ns1:xfrm>
              <ns1:off x="1820004" y="6301076"/>
              <ns1:ext cx="1822380" cy="556948"/>
            </ns1:xfrm>
            <ns1:prstGeom prst="rect">
              <ns1:avLst/>
            </ns1:prstGeom>
            <ns1:solidFill>
              <ns1:srgbClr val="F6921E"/>
            </ns1:solidFill>
            <ns1:ln>
              <ns1:noFill/>
            </ns1:ln>
          </ns0:spPr>
          <ns0:style>
            <ns1:lnRef idx="2">
              <ns1:schemeClr val="accent1">
                <ns1:shade val="50000"/>
              </ns1:schemeClr>
            </ns1:lnRef>
            <ns1:fillRef idx="1">
              <ns1:schemeClr val="accent1"/>
            </ns1:fillRef>
            <ns1:effectRef idx="0">
              <ns1:schemeClr val="accent1"/>
            </ns1:effectRef>
            <ns1:fontRef idx="minor">
              <ns1:schemeClr val="lt1"/>
            </ns1:fontRef>
          </ns0:style>
          <ns0:txBody>
            <ns1:bodyPr anchor="ctr"/>
            <ns1:lstStyle>
              <ns1:defPPr>
                <ns1:defRPr lang="ru-RU"/>
              </ns1:defPPr>
              <ns1:lvl1pPr marL="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1pPr>
              <ns1:lvl2pPr marL="4572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2pPr>
              <ns1:lvl3pPr marL="9144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3pPr>
              <ns1:lvl4pPr marL="13716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4pPr>
              <ns1:lvl5pPr marL="18288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5pPr>
              <ns1:lvl6pPr marL="22860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6pPr>
              <ns1:lvl7pPr marL="27432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7pPr>
              <ns1:lvl8pPr marL="32004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8pPr>
              <ns1:lvl9pPr marL="36576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9pPr>
            </ns1:lstStyle>
            <ns1:p>
              <ns1:pPr algn="ctr">
                <ns1:defRPr/>
              </ns1:pPr>
              <ns1:endParaRPr lang="ru-RU" sz="2400" baseline="-25000" dirty="0">
                <ns1:solidFill>
                  <ns1:srgbClr val="9B44FF"/>
                </ns1:solidFill>
              </ns1:endParaRPr>
            </ns1:p>
          </ns0:txBody>
        </ns0:sp>
        <ns0:sp>
          <ns0:nvSpPr>
            <ns0:cNvPr id="18" name="Прямоугольник 17"/>
            <ns0:cNvSpPr/>
            <ns0:nvPr/>
          </ns0:nvSpPr>
          <ns0:spPr>
            <ns1:xfrm>
              <ns1:off x="1" y="6301076"/>
              <ns1:ext cx="1822381" cy="556948"/>
            </ns1:xfrm>
            <ns1:prstGeom prst="rect">
              <ns1:avLst/>
            </ns1:prstGeom>
            <ns1:solidFill>
              <ns1:srgbClr val="BC75B0"/>
            </ns1:solidFill>
            <ns1:ln>
              <ns1:noFill/>
            </ns1:ln>
          </ns0:spPr>
          <ns0:style>
            <ns1:lnRef idx="2">
              <ns1:schemeClr val="accent1">
                <ns1:shade val="50000"/>
              </ns1:schemeClr>
            </ns1:lnRef>
            <ns1:fillRef idx="1">
              <ns1:schemeClr val="accent1"/>
            </ns1:fillRef>
            <ns1:effectRef idx="0">
              <ns1:schemeClr val="accent1"/>
            </ns1:effectRef>
            <ns1:fontRef idx="minor">
              <ns1:schemeClr val="lt1"/>
            </ns1:fontRef>
          </ns0:style>
          <ns0:txBody>
            <ns1:bodyPr anchor="ctr"/>
            <ns1:lstStyle>
              <ns1:defPPr>
                <ns1:defRPr lang="ru-RU"/>
              </ns1:defPPr>
              <ns1:lvl1pPr marL="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1pPr>
              <ns1:lvl2pPr marL="4572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2pPr>
              <ns1:lvl3pPr marL="9144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3pPr>
              <ns1:lvl4pPr marL="13716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4pPr>
              <ns1:lvl5pPr marL="18288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5pPr>
              <ns1:lvl6pPr marL="22860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6pPr>
              <ns1:lvl7pPr marL="27432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7pPr>
              <ns1:lvl8pPr marL="32004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8pPr>
              <ns1:lvl9pPr marL="3657600" algn="l" defTabSz="914400" rtl="0" eaLnBrk="1" latinLnBrk="0" hangingPunct="1">
                <ns1:defRPr sz="1800" kern="1200">
                  <ns1:solidFill>
                    <ns1:schemeClr val="lt1"/>
                  </ns1:solidFill>
                  <ns1:latin typeface="+mn-lt"/>
                  <ns1:ea typeface="+mn-ea"/>
                  <ns1:cs typeface="+mn-cs"/>
                </ns1:defRPr>
              </ns1:lvl9pPr>
            </ns1:lstStyle>
            <ns1:p>
              <ns1:pPr algn="ctr">
                <ns1:defRPr/>
              </ns1:pPr>
              <ns1:endParaRPr lang="ru-RU" sz="2400" baseline="-25000" dirty="0">
                <ns1:solidFill>
                  <ns1:srgbClr val="9B44FF"/>
                </ns1:solidFill>
              </ns1:endParaRPr>
            </ns1:p>
          </ns0:txBody>
        </ns0:sp>
        <ns0:grpSp>
          <ns0:nvGrpSpPr>
            <ns0:cNvPr id="19" name="Группа 18"/>
            <ns0:cNvGrpSpPr>
              <ns1:grpSpLocks/>
            </ns0:cNvGrpSpPr>
            <ns0:nvPr/>
          </ns0:nvGrpSpPr>
          <ns0:grpSpPr bwMode="auto">
            <ns1:xfrm>
              <ns1:off x="7214631" y="6301076"/>
              <ns1:ext cx="1929369" cy="556948"/>
              <ns1:chOff x="7214631" y="6301076"/>
              <ns1:chExt cx="1929369" cy="556948"/>
            </ns1:xfrm>
          </ns0:grpSpPr>
          <ns0:sp>
            <ns0:nvSpPr>
              <ns0:cNvPr id="20" name="Прямоугольник 19"/>
              <ns0:cNvSpPr/>
              <ns0:nvPr/>
            </ns0:nvSpPr>
            <ns0:spPr>
              <ns1:xfrm>
                <ns1:off x="7214631" y="6301076"/>
                <ns1:ext cx="1823569" cy="556948"/>
              </ns1:xfrm>
              <ns1:prstGeom prst="rect">
                <ns1:avLst/>
              </ns1:prstGeom>
              <ns1:solidFill>
                <ns1:srgbClr val="44C5EA"/>
              </ns1:solidFill>
              <ns1:ln>
                <ns1:noFill/>
              </ns1:ln>
            </ns0:spPr>
            <ns0:style>
              <ns1:lnRef idx="2">
                <ns1:schemeClr val="accent1">
                  <ns1:shade val="50000"/>
                </ns1:schemeClr>
              </ns1:lnRef>
              <ns1:fillRef idx="1">
                <ns1:schemeClr val="accent1"/>
              </ns1:fillRef>
              <ns1:effectRef idx="0">
                <ns1:schemeClr val="accent1"/>
              </ns1:effectRef>
              <ns1:fontRef idx="minor">
                <ns1:schemeClr val="lt1"/>
              </ns1:fontRef>
            </ns0:style>
            <ns0:txBody>
              <ns1:bodyPr anchor="ctr"/>
              <ns1:lstStyle>
                <ns1:defPPr>
                  <ns1:defRPr lang="ru-RU"/>
                </ns1:defPPr>
                <ns1:lvl1pPr marL="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1pPr>
                <ns1:lvl2pPr marL="45720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2pPr>
                <ns1:lvl3pPr marL="91440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3pPr>
                <ns1:lvl4pPr marL="137160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4pPr>
                <ns1:lvl5pPr marL="182880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5pPr>
                <ns1:lvl6pPr marL="228600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6pPr>
                <ns1:lvl7pPr marL="274320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7pPr>
                <ns1:lvl8pPr marL="320040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8pPr>
                <ns1:lvl9pPr marL="365760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9pPr>
              </ns1:lstStyle>
              <ns1:p>
                <ns1:pPr algn="ctr">
                  <ns1:defRPr/>
                </ns1:pPr>
                <ns1:endParaRPr lang="ru-RU" sz="2400" baseline="-25000" dirty="0">
                  <ns1:solidFill>
                    <ns1:srgbClr val="9B44FF"/>
                  </ns1:solidFill>
                </ns1:endParaRPr>
              </ns1:p>
            </ns0:txBody>
          </ns0:sp>
          <ns0:sp>
            <ns0:nvSpPr>
              <ns0:cNvPr id="21" name="Прямоугольник 20"/>
              <ns0:cNvSpPr/>
              <ns0:nvPr/>
            </ns0:nvSpPr>
            <ns0:spPr>
              <ns1:xfrm>
                <ns1:off x="7320431" y="6301076"/>
                <ns1:ext cx="1823569" cy="556948"/>
              </ns1:xfrm>
              <ns1:prstGeom prst="rect">
                <ns1:avLst/>
              </ns1:prstGeom>
              <ns1:solidFill>
                <ns1:srgbClr val="44C5EA"/>
              </ns1:solidFill>
              <ns1:ln>
                <ns1:noFill/>
              </ns1:ln>
            </ns0:spPr>
            <ns0:style>
              <ns1:lnRef idx="2">
                <ns1:schemeClr val="accent1">
                  <ns1:shade val="50000"/>
                </ns1:schemeClr>
              </ns1:lnRef>
              <ns1:fillRef idx="1">
                <ns1:schemeClr val="accent1"/>
              </ns1:fillRef>
              <ns1:effectRef idx="0">
                <ns1:schemeClr val="accent1"/>
              </ns1:effectRef>
              <ns1:fontRef idx="minor">
                <ns1:schemeClr val="lt1"/>
              </ns1:fontRef>
            </ns0:style>
            <ns0:txBody>
              <ns1:bodyPr anchor="ctr"/>
              <ns1:lstStyle>
                <ns1:defPPr>
                  <ns1:defRPr lang="ru-RU"/>
                </ns1:defPPr>
                <ns1:lvl1pPr marL="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1pPr>
                <ns1:lvl2pPr marL="45720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2pPr>
                <ns1:lvl3pPr marL="91440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3pPr>
                <ns1:lvl4pPr marL="137160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4pPr>
                <ns1:lvl5pPr marL="182880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5pPr>
                <ns1:lvl6pPr marL="228600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6pPr>
                <ns1:lvl7pPr marL="274320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7pPr>
                <ns1:lvl8pPr marL="320040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8pPr>
                <ns1:lvl9pPr marL="3657600" algn="l" defTabSz="914400" rtl="0" eaLnBrk="1" latinLnBrk="0" hangingPunct="1">
                  <ns1:defRPr sz="1800" kern="1200">
                    <ns1:solidFill>
                      <ns1:schemeClr val="lt1"/>
                    </ns1:solidFill>
                    <ns1:latin typeface="+mn-lt"/>
                    <ns1:ea typeface="+mn-ea"/>
                    <ns1:cs typeface="+mn-cs"/>
                  </ns1:defRPr>
                </ns1:lvl9pPr>
              </ns1:lstStyle>
              <ns1:p>
                <ns1:pPr algn="ctr">
                  <ns1:defRPr/>
                </ns1:pPr>
                <ns1:endParaRPr lang="ru-RU" sz="2400" baseline="-25000" dirty="0">
                  <ns1:solidFill>
                    <ns1:srgbClr val="9B44FF"/>
                  </ns1:solidFill>
                </ns1:endParaRPr>
              </ns1:p>
            </ns0:txBody>
          </ns0:sp>
        </ns0:grpSp>
      </ns0:grpSp>
    </ns0:spTree>
    <ns0:extLst>
      <ns0:ext uri="{BB962C8B-B14F-4D97-AF65-F5344CB8AC3E}">
        <ns4:creationId val="813999492"/>
      </ns0:ext>
    </ns0:extLst>
  </ns0:cSld>
  <ns0:clrMapOvr>
    <ns1:masterClrMapping/>
  </ns0:clrMapOvr>
</ns0:sld>
</file>

<file path=ppt/slides/slide2.xml><?xml version="1.0" encoding="utf-8"?>
<ns0:sld xmlns:ns0="http://schemas.openxmlformats.org/presentationml/2006/main" xmlns:ns1="http://schemas.openxmlformats.org/drawingml/2006/main" xmlns:ns3="http://schemas.microsoft.com/office/drawing/2010/main" xmlns:ns4="http://schemas.microsoft.com/office/drawing/2014/main" xmlns:ns5="http://schemas.openxmlformats.org/drawingml/2006/chart" xmlns:ns6="http://schemas.microsoft.com/office/powerpoint/2010/main" xmlns:r="http://schemas.openxmlformats.org/officeDocument/2006/relationships">
  <ns0:cSld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12" name="Прямоугольник 11"/>
          <ns0:cNvSpPr/>
          <ns0:nvPr/>
        </ns0:nvSpPr>
        <ns0:spPr>
          <ns1:xfrm rot="16200000" flipH="1">
            <ns1:off x="5661285" y="-5661285"/>
            <ns1:ext cx="869430" cy="12192000"/>
          </ns1:xfrm>
          <ns1:prstGeom prst="rect">
            <ns1:avLst/>
          </ns1:prstGeom>
          <ns1:gradFill>
            <ns1:gsLst>
              <ns1:gs pos="100000">
                <ns1:srgbClr val="1D4999"/>
              </ns1:gs>
              <ns1:gs pos="0">
                <ns1:srgbClr val="174CCF"/>
              </ns1:gs>
            </ns1:gsLst>
            <ns1:lin ang="5400000" scaled="1"/>
          </ns1:gradFill>
          <ns1:ln>
            <ns1:noFill/>
          </ns1:ln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4" name="Прямоугольник 3"/>
          <ns0:cNvSpPr/>
          <ns0:nvPr/>
        </ns0:nvSpPr>
        <ns0:spPr>
          <ns1:xfrm>
            <ns1:off x="2049071" y="919876"/>
            <ns1:ext cx="8093858" cy="5665948"/>
          </ns1:xfrm>
          <ns1:prstGeom prst="rect">
            <ns1:avLst/>
          </ns1:prstGeom>
          <ns1:blipFill dpi="0" rotWithShape="1">
            <ns1:blip r:embed="rId2" cstate="print">
              <ns1:alphaModFix amt="9000"/>
              <ns1:duotone>
                <ns1:prstClr val="black"/>
                <ns1:schemeClr val="accent1">
                  <ns1:tint val="45000"/>
                  <ns1:satMod val="400000"/>
                </ns1:schemeClr>
              </ns1:duotone>
              <ns1:extLst>
                <ns1:ext uri="{28A0092B-C50C-407E-A947-70E740481C1C}">
                  <ns3:useLocalDpi val="0"/>
                </ns1:ext>
              </ns1:extLst>
            </ns1:blip>
            <ns1:srcRect/>
            <ns1:stretch>
              <ns1:fillRect/>
            </ns1:stretch>
          </ns1:blipFill>
          <ns1:ln>
            <ns1:noFill/>
          </ns1:ln>
          <ns1:effectLst>
            <ns1:outerShdw blurRad="50800" dist="50800" dir="5400000" algn="ctr" rotWithShape="0">
              <ns1:srgbClr val="0070C0">
                <ns1:alpha val="99000"/>
              </ns1:srgbClr>
            </ns1:outerShdw>
          </ns1:effectLst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 dirty="0"/>
          </ns1:p>
        </ns0:txBody>
      </ns0:sp>
      <ns0:sp>
        <ns0:nvSpPr>
          <ns0:cNvPr id="5" name="Прямоугольник 4"/>
          <ns0:cNvSpPr/>
          <ns0:nvPr/>
        </ns0:nvSpPr>
        <ns0:spPr>
          <ns1:xfrm rot="10800000">
            <ns1:off x="10555861" y="863600"/>
            <ns1:ext cx="1636139" cy="1750963"/>
          </ns1:xfrm>
          <ns1:prstGeom prst="rect">
            <ns1:avLst/>
          </ns1:prstGeom>
          <ns1:blipFill dpi="0" rotWithShape="1">
            <ns1:blip r:embed="rId3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4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  <ns1:effectLst>
            <ns1:outerShdw blurRad="50800" dist="50800" dir="5400000" algn="ctr" rotWithShape="0">
              <ns1:srgbClr val="0070C0">
                <ns1:alpha val="99000"/>
              </ns1:srgbClr>
            </ns1:outerShdw>
          </ns1:effectLst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6" name="Прямоугольник 5"/>
          <ns0:cNvSpPr/>
          <ns0:nvPr/>
        </ns0:nvSpPr>
        <ns0:spPr>
          <ns1:xfrm rot="16200000">
            <ns1:off x="10493368" y="4940177"/>
            <ns1:ext cx="1636139" cy="1750963"/>
          </ns1:xfrm>
          <ns1:prstGeom prst="rect">
            <ns1:avLst/>
          </ns1:prstGeom>
          <ns1:blipFill dpi="0" rotWithShape="1">
            <ns1:blip r:embed="rId3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4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  <ns1:effectLst>
            <ns1:outerShdw blurRad="50800" dist="50800" dir="5400000" algn="ctr" rotWithShape="0">
              <ns1:srgbClr val="0070C0">
                <ns1:alpha val="99000"/>
              </ns1:srgbClr>
            </ns1:outerShdw>
          </ns1:effectLst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7" name="Прямоугольник 6"/>
          <ns0:cNvSpPr/>
          <ns0:nvPr/>
        </ns0:nvSpPr>
        <ns0:spPr>
          <ns1:xfrm rot="10800000" flipH="1">
            <ns1:off x="0" y="868516"/>
            <ns1:ext cx="1636139" cy="1750963"/>
          </ns1:xfrm>
          <ns1:prstGeom prst="rect">
            <ns1:avLst/>
          </ns1:prstGeom>
          <ns1:blipFill dpi="0" rotWithShape="1">
            <ns1:blip r:embed="rId3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4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  <ns1:effectLst>
            <ns1:outerShdw blurRad="50800" dist="50800" dir="5400000" algn="ctr" rotWithShape="0">
              <ns1:srgbClr val="0070C0">
                <ns1:alpha val="99000"/>
              </ns1:srgbClr>
            </ns1:outerShdw>
          </ns1:effectLst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8" name="Прямоугольник 7"/>
          <ns0:cNvSpPr/>
          <ns0:nvPr/>
        </ns0:nvSpPr>
        <ns0:spPr>
          <ns1:xfrm rot="5400000" flipH="1">
            <ns1:off x="57413" y="4943633"/>
            <ns1:ext cx="1636139" cy="1750963"/>
          </ns1:xfrm>
          <ns1:prstGeom prst="rect">
            <ns1:avLst/>
          </ns1:prstGeom>
          <ns1:blipFill dpi="0" rotWithShape="1">
            <ns1:blip r:embed="rId3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4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  <ns1:effectLst>
            <ns1:outerShdw blurRad="50800" dist="50800" dir="5400000" algn="ctr" rotWithShape="0">
              <ns1:srgbClr val="0070C0">
                <ns1:alpha val="99000"/>
              </ns1:srgbClr>
            </ns1:outerShdw>
          </ns1:effectLst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pic>
        <ns0:nvPicPr>
          <ns0:cNvPr id="11" name="Рисунок 10"/>
          <ns0:cNvPicPr>
            <ns1:picLocks noChangeAspect="1"/>
          </ns0:cNvPicPr>
          <ns0:nvPr/>
        </ns0:nvPicPr>
        <ns0:blipFill rotWithShape="1">
          <ns1:blip r:embed="rId5" cstate="print">
            <ns1:extLst>
              <ns1:ext uri="{28A0092B-C50C-407E-A947-70E740481C1C}">
                <ns3:useLocalDpi val="0"/>
              </ns1:ext>
            </ns1:extLst>
          </ns1:blip>
          <ns1:srcRect r="57268"/>
          <ns1:stretch/>
        </ns0:blipFill>
        <ns0:spPr>
          <ns1:xfrm>
            <ns1:off x="11446774" y="74108"/>
            <ns1:ext cx="615686" cy="700143"/>
          </ns1:xfrm>
          <ns1:prstGeom prst="rect">
            <ns1:avLst/>
          </ns1:prstGeom>
        </ns0:spPr>
      </ns0:pic>
      <ns0:sp>
        <ns0:nvSpPr>
          <ns0:cNvPr id="14" name="Прямоугольник 13"/>
          <ns0:cNvSpPr/>
          <ns0:nvPr/>
        </ns0:nvSpPr>
        <ns0:spPr>
          <ns1:xfrm rot="5400000">
            <ns1:off x="5985591" y="651592"/>
            <ns1:ext cx="220816" cy="12192000"/>
          </ns1:xfrm>
          <ns1:prstGeom prst="rect">
            <ns1:avLst/>
          </ns1:prstGeom>
          <ns1:gradFill>
            <ns1:gsLst>
              <ns1:gs pos="100000">
                <ns1:srgbClr val="1D4999"/>
              </ns1:gs>
              <ns1:gs pos="0">
                <ns1:srgbClr val="174CCF"/>
              </ns1:gs>
            </ns1:gsLst>
            <ns1:lin ang="5400000" scaled="1"/>
          </ns1:gradFill>
          <ns1:ln>
            <ns1:noFill/>
          </ns1:ln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 dirty="0"/>
          </ns1:p>
        </ns0:txBody>
      </ns0:sp>
      <ns0:graphicFrame>
        <ns0:nvGraphicFramePr>
          <ns0:cNvPr id="10" name="Диаграмма 9">
            <ns1:extLst>
              <ns1:ext uri="{FF2B5EF4-FFF2-40B4-BE49-F238E27FC236}">
                <ns4:creationId id="{081FE281-9E76-CAEB-467D-8CA7199497F3}"/>
              </ns1:ext>
            </ns1:extLst>
          </ns0:cNvPr>
          <ns0:cNvGraphicFramePr/>
          <ns0:nvPr/>
        </ns0:nvGraphicFramePr>
        <ns0:xfrm>
          <ns1:off x="227737" y="1631959"/>
          <ns1:ext cx="3799486" cy="4374990"/>
        </ns0:xfrm>
        <ns1:graphic>
          <ns1:graphicData uri="http://schemas.openxmlformats.org/drawingml/2006/chart">
            <ns5:chart r:id="rId6"/>
          </ns1:graphicData>
        </ns1:graphic>
      </ns0:graphicFrame>
      <ns0:sp>
        <ns0:nvSpPr>
          <ns0:cNvPr id="16" name="TextBox 15">
            <ns1:extLst>
              <ns1:ext uri="{FF2B5EF4-FFF2-40B4-BE49-F238E27FC236}">
                <ns4:creationId id="{651A0715-2001-E94F-F226-1BBFF0EC5966}"/>
              </ns1:ext>
            </ns1:extLst>
          </ns0:cNvPr>
          <ns0:cNvSpPr txBox="1"/>
          <ns0:nvPr/>
        </ns0:nvSpPr>
        <ns0:spPr>
          <ns1:xfrm>
            <ns1:off x="4513338" y="229205"/>
            <ns1:ext cx="3256664" cy="400110"/>
          </ns1:xfrm>
          <ns1:prstGeom prst="rect">
            <ns1:avLst/>
          </ns1:prstGeom>
          <ns1:noFill/>
        </ns0:spPr>
        <ns0:txBody>
          <ns1:bodyPr wrap="square">
            <ns1:spAutoFit/>
          </ns1:bodyPr>
          <ns1:lstStyle/>
          <ns1:p>
            <ns1:r>
              <ns1:rPr lang="ru-RU" sz="2000" b="1" dirty="0" smtClean="0">
                <ns1:solidFill>
                  <ns1:schemeClr val="bg1"/>
                </ns1:solidFill>
                <ns1:latin typeface="Century Gothic" panose="020B0502020202020204" pitchFamily="34" charset="0"/>
              </ns1:rPr>
              <ns1:t>БІРЛЕСКЕН ЖОБАЛАР</ns1:t>
            </ns1:r>
            <ns1:endParaRPr lang="ru-RU" sz="2000" b="1" dirty="0">
              <ns1:solidFill>
                <ns1:schemeClr val="bg1"/>
              </ns1:solidFill>
              <ns1:latin typeface="Century Gothic" panose="020B0502020202020204" pitchFamily="34" charset="0"/>
            </ns1:endParaRPr>
          </ns1:p>
        </ns0:txBody>
      </ns0:sp>
      <ns0:sp>
        <ns0:nvSpPr>
          <ns0:cNvPr id="20" name="Овал 19"/>
          <ns0:cNvSpPr/>
          <ns0:nvPr/>
        </ns0:nvSpPr>
        <ns0:spPr>
          <ns1:xfrm>
            <ns1:off x="5131402" y="943629"/>
            <ns1:ext cx="1967952" cy="1847006"/>
          </ns1:xfrm>
          <ns1:prstGeom prst="ellipse">
            <ns1:avLst/>
          </ns1:prstGeom>
          <ns1:solidFill>
            <ns1:schemeClr val="bg1"/>
          </ns1:solidFill>
          <ns1:ln w="38100">
            <ns1:solidFill>
              <ns1:srgbClr val="002060"/>
            </ns1:solidFill>
          </ns1:ln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pic>
        <ns0:nvPicPr>
          <ns0:cNvPr id="18" name="Рисунок 17"/>
          <ns0:cNvPicPr>
            <ns1:picLocks noChangeAspect="1"/>
          </ns0:cNvPicPr>
          <ns0:nvPr/>
        </ns0:nvPicPr>
        <ns0:blipFill>
          <ns1:blip r:embed="rId7" cstate="print">
            <ns1:duotone>
              <ns1:schemeClr val="accent5">
                <ns1:shade val="45000"/>
                <ns1:satMod val="135000"/>
              </ns1:schemeClr>
              <ns1:prstClr val="white"/>
            </ns1:duotone>
            <ns1:extLst>
              <ns1:ext uri="{28A0092B-C50C-407E-A947-70E740481C1C}">
                <ns3:useLocalDpi val="0"/>
              </ns1:ext>
            </ns1:extLst>
          </ns1:blip>
          <ns1:stretch>
            <ns1:fillRect/>
          </ns1:stretch>
        </ns0:blipFill>
        <ns0:spPr>
          <ns1:xfrm>
            <ns1:off x="5492112" y="1227483"/>
            <ns1:ext cx="1288847" cy="1288847"/>
          </ns1:xfrm>
          <ns1:prstGeom prst="rect">
            <ns1:avLst/>
          </ns1:prstGeom>
        </ns0:spPr>
      </ns0:pic>
      <ns0:grpSp>
        <ns0:nvGrpSpPr>
          <ns0:cNvPr id="2" name="Группа 1"/>
          <ns0:cNvGrpSpPr/>
          <ns0:nvPr/>
        </ns0:nvGrpSpPr>
        <ns0:grpSpPr>
          <ns1:xfrm>
            <ns1:off x="1699331" y="3074489"/>
            <ns1:ext cx="4250310" cy="1194743"/>
            <ns1:chOff x="2587816" y="2660698"/>
            <ns1:chExt cx="4250310" cy="1194743"/>
          </ns1:xfrm>
        </ns0:grpSpPr>
        <ns0:grpSp>
          <ns0:nvGrpSpPr>
            <ns0:cNvPr id="27" name="Группа 26"/>
            <ns0:cNvGrpSpPr/>
            <ns0:nvPr/>
          </ns0:nvGrpSpPr>
          <ns0:grpSpPr>
            <ns1:xfrm>
              <ns1:off x="2587816" y="2660698"/>
              <ns1:ext cx="4250310" cy="1194743"/>
              <ns1:chOff x="904874" y="2011750"/>
              <ns1:chExt cx="4250310" cy="1194743"/>
            </ns1:xfrm>
          </ns0:grpSpPr>
          <ns0:sp>
            <ns0:nvSpPr>
              <ns0:cNvPr id="28" name="Скругленный прямоугольник 27"/>
              <ns0:cNvSpPr/>
              <ns0:nvPr/>
            </ns0:nvSpPr>
            <ns0:spPr>
              <ns1:xfrm>
                <ns1:off x="904874" y="2011750"/>
                <ns1:ext cx="4250310" cy="1194743"/>
              </ns1:xfrm>
              <ns1:prstGeom prst="roundRect">
                <ns1:avLst/>
              </ns1:prstGeom>
              <ns1:solidFill>
                <ns1:srgbClr val="002060"/>
              </ns1:solidFill>
            </ns0:spPr>
            <ns0:style>
              <ns1:lnRef idx="2">
                <ns1:schemeClr val="accent1">
                  <ns1:shade val="50000"/>
                </ns1:schemeClr>
              </ns1:lnRef>
              <ns1:fillRef idx="1">
                <ns1:schemeClr val="accent1"/>
              </ns1:fillRef>
              <ns1:effectRef idx="0">
                <ns1:schemeClr val="accent1"/>
              </ns1:effectRef>
              <ns1:fontRef idx="minor">
                <ns1:schemeClr val="lt1"/>
              </ns1:fontRef>
            </ns0:style>
            <ns0:txBody>
              <ns1:bodyPr rtlCol="0" anchor="ctr"/>
              <ns1:lstStyle/>
              <ns1:p>
                <ns1:pPr algn="ctr"/>
                <ns1:endParaRPr lang="ru-RU"/>
              </ns1:p>
            </ns0:txBody>
          </ns0:sp>
          <ns0:sp>
            <ns0:nvSpPr>
              <ns0:cNvPr id="29" name="Скругленный прямоугольник 28"/>
              <ns0:cNvSpPr/>
              <ns0:nvPr/>
            </ns0:nvSpPr>
            <ns0:spPr>
              <ns1:xfrm>
                <ns1:off x="1038225" y="2111094"/>
                <ns1:ext cx="3987020" cy="962049"/>
              </ns1:xfrm>
              <ns1:prstGeom prst="roundRect">
                <ns1:avLst/>
              </ns1:prstGeom>
              <ns1:solidFill>
                <ns1:schemeClr val="bg1"/>
              </ns1:solidFill>
            </ns0:spPr>
            <ns0:style>
              <ns1:lnRef idx="2">
                <ns1:schemeClr val="accent1">
                  <ns1:shade val="50000"/>
                </ns1:schemeClr>
              </ns1:lnRef>
              <ns1:fillRef idx="1">
                <ns1:schemeClr val="accent1"/>
              </ns1:fillRef>
              <ns1:effectRef idx="0">
                <ns1:schemeClr val="accent1"/>
              </ns1:effectRef>
              <ns1:fontRef idx="minor">
                <ns1:schemeClr val="lt1"/>
              </ns1:fontRef>
            </ns0:style>
            <ns0:txBody>
              <ns1:bodyPr rtlCol="0" anchor="ctr"/>
              <ns1:lstStyle/>
              <ns1:p>
                <ns1:pPr algn="ctr"/>
                <ns1:endParaRPr lang="ru-RU"/>
              </ns1:p>
            </ns0:txBody>
          </ns0:sp>
          <ns0:cxnSp>
            <ns0:nvCxnSpPr>
              <ns0:cNvPr id="32" name="Прямая соединительная линия 31"/>
              <ns0:cNvCxnSpPr/>
              <ns0:nvPr/>
            </ns0:nvCxnSpPr>
            <ns0:spPr>
              <ns1:xfrm>
                <ns1:off x="2114116" y="2243853"/>
                <ns1:ext cx="0" cy="696530"/>
              </ns1:xfrm>
              <ns1:prstGeom prst="line">
                <ns1:avLst/>
              </ns1:prstGeom>
              <ns1:ln w="28575">
                <ns1:solidFill>
                  <ns1:srgbClr val="002060"/>
                </ns1:solidFill>
                <ns1:headEnd type="oval" w="med" len="med"/>
                <ns1:tailEnd type="oval" w="med" len="med"/>
              </ns1:ln>
            </ns0:spPr>
            <ns0:style>
              <ns1:lnRef idx="1">
                <ns1:schemeClr val="accent1"/>
              </ns1:lnRef>
              <ns1:fillRef idx="0">
                <ns1:schemeClr val="accent1"/>
              </ns1:fillRef>
              <ns1:effectRef idx="0">
                <ns1:schemeClr val="accent1"/>
              </ns1:effectRef>
              <ns1:fontRef idx="minor">
                <ns1:schemeClr val="tx1"/>
              </ns1:fontRef>
            </ns0:style>
          </ns0:cxnSp>
        </ns0:grpSp>
        <ns0:pic>
          <ns0:nvPicPr>
            <ns0:cNvPr id="23" name="Рисунок 22"/>
            <ns0:cNvPicPr>
              <ns1:picLocks noChangeAspect="1"/>
            </ns0:cNvPicPr>
            <ns0:nvPr/>
          </ns0:nvPicPr>
          <ns0:blipFill>
            <ns1:blip r:embed="rId8" cstate="print">
              <ns1:duotone>
                <ns1:schemeClr val="accent5">
                  <ns1:shade val="45000"/>
                  <ns1:satMod val="135000"/>
                </ns1:schemeClr>
                <ns1:prstClr val="white"/>
              </ns1:duotone>
              <ns1:extLst>
                <ns1:ext uri="{28A0092B-C50C-407E-A947-70E740481C1C}">
                  <ns3:useLocalDpi val="0"/>
                </ns1:ext>
              </ns1:extLst>
            </ns1:blip>
            <ns1:stretch>
              <ns1:fillRect/>
            </ns1:stretch>
          </ns0:blipFill>
          <ns0:spPr>
            <ns1:xfrm>
              <ns1:off x="2854171" y="2869331"/>
              <ns1:ext cx="720000" cy="720000"/>
            </ns1:xfrm>
            <ns1:prstGeom prst="rect">
              <ns1:avLst/>
            </ns1:prstGeom>
          </ns0:spPr>
        </ns0:pic>
        <ns0:sp>
          <ns0:nvSpPr>
            <ns0:cNvPr id="13" name="Прямоугольник 12"/>
            <ns0:cNvSpPr/>
            <ns0:nvPr/>
          </ns0:nvSpPr>
          <ns0:spPr>
            <ns1:xfrm>
              <ns1:off x="4096640" y="2883321"/>
              <ns1:ext cx="2420856" cy="646331"/>
            </ns1:xfrm>
            <ns1:prstGeom prst="rect">
              <ns1:avLst/>
            </ns1:prstGeom>
          </ns0:spPr>
          <ns0:txBody>
            <ns1:bodyPr wrap="none">
              <ns1:spAutoFit/>
            </ns1:bodyPr>
            <ns1:lstStyle/>
            <ns1:p>
              <ns1:r>
                <ns1:rPr lang="ru-RU" dirty="0">
                  <ns1:latin typeface="Century Gothic" panose="020B0502020202020204" pitchFamily="34" charset="0"/>
                </ns1:rPr>
                <ns1:t>Облыстық жоба </ns1:t>
              </ns1:r>
              <ns1:endParaRPr lang="ru-RU" dirty="0" smtClean="0">
                <ns1:latin typeface="Century Gothic" panose="020B0502020202020204" pitchFamily="34" charset="0"/>
              </ns1:endParaRPr>
            </ns1:p>
            <ns1:p>
              <ns1:r>
                <ns1:rPr lang="ru-RU" dirty="0" smtClean="0">
                  <ns1:latin typeface="Century Gothic" panose="020B0502020202020204" pitchFamily="34" charset="0"/>
                </ns1:rPr>
                <ns1:t>«</ns1:t>
              </ns1:r>
              <ns1:r>
                <ns1:rPr lang="ru-RU" dirty="0">
                  <ns1:latin typeface="Century Gothic" panose="020B0502020202020204" pitchFamily="34" charset="0"/>
                </ns1:rPr>
                <ns1:t>ZERDELI YSTAZ» </ns1:t>
              </ns1:r>
            </ns1:p>
          </ns0:txBody>
        </ns0:sp>
      </ns0:grpSp>
      <ns0:grpSp>
        <ns0:nvGrpSpPr>
          <ns0:cNvPr id="3" name="Группа 2"/>
          <ns0:cNvGrpSpPr/>
          <ns0:nvPr/>
        </ns0:nvGrpSpPr>
        <ns0:grpSpPr>
          <ns1:xfrm>
            <ns1:off x="1699330" y="4789130"/>
            <ns1:ext cx="8227044" cy="1194743"/>
            <ns1:chOff x="2575020" y="3953217"/>
            <ns1:chExt cx="7204842" cy="1194743"/>
          </ns1:xfrm>
        </ns0:grpSpPr>
        <ns0:grpSp>
          <ns0:nvGrpSpPr>
            <ns0:cNvPr id="34" name="Группа 33"/>
            <ns0:cNvGrpSpPr/>
            <ns0:nvPr/>
          </ns0:nvGrpSpPr>
          <ns0:grpSpPr>
            <ns1:xfrm>
              <ns1:off x="2575020" y="3953217"/>
              <ns1:ext cx="7204842" cy="1194743"/>
              <ns1:chOff x="1011872" y="1638845"/>
              <ns1:chExt cx="7204842" cy="1194743"/>
            </ns1:xfrm>
          </ns0:grpSpPr>
          <ns0:grpSp>
            <ns0:nvGrpSpPr>
              <ns0:cNvPr id="35" name="Группа 34"/>
              <ns0:cNvGrpSpPr/>
              <ns0:nvPr/>
            </ns0:nvGrpSpPr>
            <ns0:grpSpPr>
              <ns1:xfrm>
                <ns1:off x="1011872" y="1638845"/>
                <ns1:ext cx="7204842" cy="1194743"/>
                <ns1:chOff x="904874" y="2011750"/>
                <ns1:chExt cx="7204842" cy="1194743"/>
              </ns1:xfrm>
            </ns0:grpSpPr>
            <ns0:sp>
              <ns0:nvSpPr>
                <ns0:cNvPr id="38" name="Скругленный прямоугольник 37"/>
                <ns0:cNvSpPr/>
                <ns0:nvPr/>
              </ns0:nvSpPr>
              <ns0:spPr>
                <ns1:xfrm>
                  <ns1:off x="904874" y="2011750"/>
                  <ns1:ext cx="7204842" cy="1194743"/>
                </ns1:xfrm>
                <ns1:prstGeom prst="roundRect">
                  <ns1:avLst/>
                </ns1:prstGeom>
                <ns1:solidFill>
                  <ns1:srgbClr val="002060"/>
                </ns1:solidFill>
              </ns0:spPr>
              <ns0:style>
                <ns1:lnRef idx="2">
                  <ns1:schemeClr val="accent1">
                    <ns1:shade val="50000"/>
                  </ns1:schemeClr>
                </ns1:lnRef>
                <ns1:fillRef idx="1">
                  <ns1:schemeClr val="accent1"/>
                </ns1:fillRef>
                <ns1:effectRef idx="0">
                  <ns1:schemeClr val="accent1"/>
                </ns1:effectRef>
                <ns1:fontRef idx="minor">
                  <ns1:schemeClr val="lt1"/>
                </ns1:fontRef>
              </ns0:style>
              <ns0:txBody>
                <ns1:bodyPr rtlCol="0" anchor="ctr"/>
                <ns1:lstStyle/>
                <ns1:p>
                  <ns1:pPr algn="ctr"/>
                  <ns1:endParaRPr lang="ru-RU"/>
                </ns1:p>
              </ns0:txBody>
            </ns0:sp>
            <ns0:sp>
              <ns0:nvSpPr>
                <ns0:cNvPr id="39" name="Скругленный прямоугольник 38"/>
                <ns0:cNvSpPr/>
                <ns0:nvPr/>
              </ns0:nvSpPr>
              <ns0:spPr>
                <ns1:xfrm>
                  <ns1:off x="1038225" y="2111094"/>
                  <ns1:ext cx="6924315" cy="962049"/>
                </ns1:xfrm>
                <ns1:prstGeom prst="roundRect">
                  <ns1:avLst/>
                </ns1:prstGeom>
                <ns1:solidFill>
                  <ns1:schemeClr val="bg1"/>
                </ns1:solidFill>
              </ns0:spPr>
              <ns0:style>
                <ns1:lnRef idx="2">
                  <ns1:schemeClr val="accent1">
                    <ns1:shade val="50000"/>
                  </ns1:schemeClr>
                </ns1:lnRef>
                <ns1:fillRef idx="1">
                  <ns1:schemeClr val="accent1"/>
                </ns1:fillRef>
                <ns1:effectRef idx="0">
                  <ns1:schemeClr val="accent1"/>
                </ns1:effectRef>
                <ns1:fontRef idx="minor">
                  <ns1:schemeClr val="lt1"/>
                </ns1:fontRef>
              </ns0:style>
              <ns0:txBody>
                <ns1:bodyPr rtlCol="0" anchor="ctr"/>
                <ns1:lstStyle/>
                <ns1:p>
                  <ns1:pPr algn="ctr"/>
                  <ns1:endParaRPr lang="ru-RU"/>
                </ns1:p>
              </ns0:txBody>
            </ns0:sp>
            <ns0:cxnSp>
              <ns0:nvCxnSpPr>
                <ns0:cNvPr id="40" name="Прямая соединительная линия 39"/>
                <ns0:cNvCxnSpPr/>
                <ns0:nvPr/>
              </ns0:nvCxnSpPr>
              <ns0:spPr>
                <ns1:xfrm>
                  <ns1:off x="2114116" y="2243853"/>
                  <ns1:ext cx="0" cy="696530"/>
                </ns1:xfrm>
                <ns1:prstGeom prst="line">
                  <ns1:avLst/>
                </ns1:prstGeom>
                <ns1:ln w="28575">
                  <ns1:solidFill>
                    <ns1:srgbClr val="002060"/>
                  </ns1:solidFill>
                  <ns1:headEnd type="oval" w="med" len="med"/>
                  <ns1:tailEnd type="oval" w="med" len="med"/>
                </ns1:ln>
              </ns0:spPr>
              <ns0:style>
                <ns1:lnRef idx="1">
                  <ns1:schemeClr val="accent1"/>
                </ns1:lnRef>
                <ns1:fillRef idx="0">
                  <ns1:schemeClr val="accent1"/>
                </ns1:fillRef>
                <ns1:effectRef idx="0">
                  <ns1:schemeClr val="accent1"/>
                </ns1:effectRef>
                <ns1:fontRef idx="minor">
                  <ns1:schemeClr val="tx1"/>
                </ns1:fontRef>
              </ns0:style>
            </ns0:cxnSp>
          </ns0:grpSp>
          <ns0:pic>
            <ns0:nvPicPr>
              <ns0:cNvPr id="36" name="Рисунок 35"/>
              <ns0:cNvPicPr>
                <ns1:picLocks noChangeAspect="1"/>
              </ns0:cNvPicPr>
              <ns0:nvPr/>
            </ns0:nvPicPr>
            <ns0:blipFill>
              <ns1:blip r:embed="rId8" cstate="print">
                <ns1:duotone>
                  <ns1:schemeClr val="accent5">
                    <ns1:shade val="45000"/>
                    <ns1:satMod val="135000"/>
                  </ns1:schemeClr>
                  <ns1:prstClr val="white"/>
                </ns1:duotone>
                <ns1:extLst>
                  <ns1:ext uri="{28A0092B-C50C-407E-A947-70E740481C1C}">
                    <ns3:useLocalDpi val="0"/>
                  </ns1:ext>
                </ns1:extLst>
              </ns1:blip>
              <ns1:stretch>
                <ns1:fillRect/>
              </ns1:stretch>
            </ns0:blipFill>
            <ns0:spPr>
              <ns1:xfrm>
                <ns1:off x="1335377" y="1847478"/>
                <ns1:ext cx="720000" cy="720000"/>
              </ns1:xfrm>
              <ns1:prstGeom prst="rect">
                <ns1:avLst/>
              </ns1:prstGeom>
            </ns0:spPr>
          </ns0:pic>
        </ns0:grpSp>
        <ns0:sp>
          <ns0:nvSpPr>
            <ns0:cNvPr id="9" name="Прямоугольник 8"/>
            <ns0:cNvSpPr/>
            <ns0:nvPr/>
          </ns0:nvSpPr>
          <ns0:spPr>
            <ns1:xfrm>
              <ns1:off x="4000521" y="4171725"/>
              <ns1:ext cx="5561154" cy="646331"/>
            </ns1:xfrm>
            <ns1:prstGeom prst="rect">
              <ns1:avLst/>
            </ns1:prstGeom>
          </ns0:spPr>
          <ns0:txBody>
            <ns1:bodyPr wrap="square">
              <ns1:spAutoFit/>
            </ns1:bodyPr>
            <ns1:lstStyle/>
            <ns1:p>
              <ns1:r>
                <ns1:rPr lang="ru-RU" dirty="0">
                  <ns1:latin typeface="Century Gothic" panose="020B0502020202020204" pitchFamily="34" charset="0"/>
                </ns1:rPr>
                <ns1:t>ШЖМ тиімді әдістемелік көмек көрсету бойынша "Қала-ауыл" жобасы </ns1:t>
              </ns1:r>
            </ns1:p>
          </ns0:txBody>
        </ns0:sp>
      </ns0:grpSp>
      <ns0:grpSp>
        <ns0:nvGrpSpPr>
          <ns0:cNvPr id="17" name="Группа 16"/>
          <ns0:cNvGrpSpPr/>
          <ns0:nvPr/>
        </ns0:nvGrpSpPr>
        <ns0:grpSpPr>
          <ns1:xfrm>
            <ns1:off x="6814606" y="3070680"/>
            <ns1:ext cx="4173108" cy="1194743"/>
            <ns1:chOff x="2575020" y="5328160"/>
            <ns1:chExt cx="4173108" cy="1194743"/>
          </ns1:xfrm>
        </ns0:grpSpPr>
        <ns0:grpSp>
          <ns0:nvGrpSpPr>
            <ns0:cNvPr id="43" name="Группа 42"/>
            <ns0:cNvGrpSpPr/>
            <ns0:nvPr/>
          </ns0:nvGrpSpPr>
          <ns0:grpSpPr>
            <ns1:xfrm>
              <ns1:off x="2575020" y="5328160"/>
              <ns1:ext cx="3111768" cy="1194743"/>
              <ns1:chOff x="1011872" y="1638845"/>
              <ns1:chExt cx="3111768" cy="1194743"/>
            </ns1:xfrm>
          </ns0:grpSpPr>
          <ns0:grpSp>
            <ns0:nvGrpSpPr>
              <ns0:cNvPr id="45" name="Группа 44"/>
              <ns0:cNvGrpSpPr/>
              <ns0:nvPr/>
            </ns0:nvGrpSpPr>
            <ns0:grpSpPr>
              <ns1:xfrm>
                <ns1:off x="1011872" y="1638845"/>
                <ns1:ext cx="3111768" cy="1194743"/>
                <ns1:chOff x="904874" y="2011750"/>
                <ns1:chExt cx="3111768" cy="1194743"/>
              </ns1:xfrm>
            </ns0:grpSpPr>
            <ns0:sp>
              <ns0:nvSpPr>
                <ns0:cNvPr id="47" name="Скругленный прямоугольник 46"/>
                <ns0:cNvSpPr/>
                <ns0:nvPr/>
              </ns0:nvSpPr>
              <ns0:spPr>
                <ns1:xfrm>
                  <ns1:off x="904874" y="2011750"/>
                  <ns1:ext cx="3111768" cy="1194743"/>
                </ns1:xfrm>
                <ns1:prstGeom prst="roundRect">
                  <ns1:avLst/>
                </ns1:prstGeom>
                <ns1:solidFill>
                  <ns1:srgbClr val="002060"/>
                </ns1:solidFill>
              </ns0:spPr>
              <ns0:style>
                <ns1:lnRef idx="2">
                  <ns1:schemeClr val="accent1">
                    <ns1:shade val="50000"/>
                  </ns1:schemeClr>
                </ns1:lnRef>
                <ns1:fillRef idx="1">
                  <ns1:schemeClr val="accent1"/>
                </ns1:fillRef>
                <ns1:effectRef idx="0">
                  <ns1:schemeClr val="accent1"/>
                </ns1:effectRef>
                <ns1:fontRef idx="minor">
                  <ns1:schemeClr val="lt1"/>
                </ns1:fontRef>
              </ns0:style>
              <ns0:txBody>
                <ns1:bodyPr rtlCol="0" anchor="ctr"/>
                <ns1:lstStyle/>
                <ns1:p>
                  <ns1:pPr algn="ctr"/>
                  <ns1:endParaRPr lang="ru-RU"/>
                </ns1:p>
              </ns0:txBody>
            </ns0:sp>
            <ns0:sp>
              <ns0:nvSpPr>
                <ns0:cNvPr id="48" name="Скругленный прямоугольник 47"/>
                <ns0:cNvSpPr/>
                <ns0:nvPr/>
              </ns0:nvSpPr>
              <ns0:spPr>
                <ns1:xfrm>
                  <ns1:off x="1038225" y="2111094"/>
                  <ns1:ext cx="2841599" cy="962049"/>
                </ns1:xfrm>
                <ns1:prstGeom prst="roundRect">
                  <ns1:avLst/>
                </ns1:prstGeom>
                <ns1:solidFill>
                  <ns1:schemeClr val="bg1"/>
                </ns1:solidFill>
              </ns0:spPr>
              <ns0:style>
                <ns1:lnRef idx="2">
                  <ns1:schemeClr val="accent1">
                    <ns1:shade val="50000"/>
                  </ns1:schemeClr>
                </ns1:lnRef>
                <ns1:fillRef idx="1">
                  <ns1:schemeClr val="accent1"/>
                </ns1:fillRef>
                <ns1:effectRef idx="0">
                  <ns1:schemeClr val="accent1"/>
                </ns1:effectRef>
                <ns1:fontRef idx="minor">
                  <ns1:schemeClr val="lt1"/>
                </ns1:fontRef>
              </ns0:style>
              <ns0:txBody>
                <ns1:bodyPr rtlCol="0" anchor="ctr"/>
                <ns1:lstStyle/>
                <ns1:p>
                  <ns1:pPr algn="ctr"/>
                  <ns1:endParaRPr lang="ru-RU"/>
                </ns1:p>
              </ns0:txBody>
            </ns0:sp>
            <ns0:cxnSp>
              <ns0:nvCxnSpPr>
                <ns0:cNvPr id="49" name="Прямая соединительная линия 48"/>
                <ns0:cNvCxnSpPr/>
                <ns0:nvPr/>
              </ns0:nvCxnSpPr>
              <ns0:spPr>
                <ns1:xfrm>
                  <ns1:off x="2114116" y="2243853"/>
                  <ns1:ext cx="0" cy="696530"/>
                </ns1:xfrm>
                <ns1:prstGeom prst="line">
                  <ns1:avLst/>
                </ns1:prstGeom>
                <ns1:ln w="28575">
                  <ns1:solidFill>
                    <ns1:srgbClr val="002060"/>
                  </ns1:solidFill>
                  <ns1:headEnd type="oval" w="med" len="med"/>
                  <ns1:tailEnd type="oval" w="med" len="med"/>
                </ns1:ln>
              </ns0:spPr>
              <ns0:style>
                <ns1:lnRef idx="1">
                  <ns1:schemeClr val="accent1"/>
                </ns1:lnRef>
                <ns1:fillRef idx="0">
                  <ns1:schemeClr val="accent1"/>
                </ns1:fillRef>
                <ns1:effectRef idx="0">
                  <ns1:schemeClr val="accent1"/>
                </ns1:effectRef>
                <ns1:fontRef idx="minor">
                  <ns1:schemeClr val="tx1"/>
                </ns1:fontRef>
              </ns0:style>
            </ns0:cxnSp>
          </ns0:grpSp>
          <ns0:pic>
            <ns0:nvPicPr>
              <ns0:cNvPr id="46" name="Рисунок 45"/>
              <ns0:cNvPicPr>
                <ns1:picLocks noChangeAspect="1"/>
              </ns0:cNvPicPr>
              <ns0:nvPr/>
            </ns0:nvPicPr>
            <ns0:blipFill>
              <ns1:blip r:embed="rId8" cstate="print">
                <ns1:duotone>
                  <ns1:schemeClr val="accent5">
                    <ns1:shade val="45000"/>
                    <ns1:satMod val="135000"/>
                  </ns1:schemeClr>
                  <ns1:prstClr val="white"/>
                </ns1:duotone>
                <ns1:extLst>
                  <ns1:ext uri="{28A0092B-C50C-407E-A947-70E740481C1C}">
                    <ns3:useLocalDpi val="0"/>
                  </ns1:ext>
                </ns1:extLst>
              </ns1:blip>
              <ns1:stretch>
                <ns1:fillRect/>
              </ns1:stretch>
            </ns0:blipFill>
            <ns0:spPr>
              <ns1:xfrm>
                <ns1:off x="1335377" y="1847478"/>
                <ns1:ext cx="720000" cy="720000"/>
              </ns1:xfrm>
              <ns1:prstGeom prst="rect">
                <ns1:avLst/>
              </ns1:prstGeom>
            </ns0:spPr>
          </ns0:pic>
        </ns0:grpSp>
        <ns0:sp>
          <ns0:nvSpPr>
            <ns0:cNvPr id="15" name="Прямоугольник 14"/>
            <ns0:cNvSpPr/>
            <ns0:nvPr/>
          </ns0:nvSpPr>
          <ns0:spPr>
            <ns1:xfrm>
              <ns1:off x="3856013" y="5544187"/>
              <ns1:ext cx="2892115" cy="646331"/>
            </ns1:xfrm>
            <ns1:prstGeom prst="rect">
              <ns1:avLst/>
            </ns1:prstGeom>
          </ns0:spPr>
          <ns0:txBody>
            <ns1:bodyPr wrap="square">
              <ns1:spAutoFit/>
            </ns1:bodyPr>
            <ns1:lstStyle/>
            <ns1:p>
              <ns1:r>
                <ns1:rPr lang="ru-RU" dirty="0" err="1" smtClean="0">
                  <ns1:latin typeface="Century Gothic" panose="020B0502020202020204" pitchFamily="34" charset="0"/>
                </ns1:rPr>
                <ns1:t>Кіші жоба</ns1:t>
              </ns1:r>
              <ns1:r>
                <ns1:rPr lang="ru-RU" dirty="0" smtClean="0">
                  <ns1:latin typeface="Century Gothic" panose="020B0502020202020204" pitchFamily="34" charset="0"/>
                </ns1:rPr>
                <ns1:t> </ns1:t>
              </ns1:r>
            </ns1:p>
            <ns1:p>
              <ns1:r>
                <ns1:rPr lang="ru-RU" dirty="0" smtClean="0">
                  <ns1:latin typeface="Century Gothic" panose="020B0502020202020204" pitchFamily="34" charset="0"/>
                </ns1:rPr>
                <ns1:t>«</ns1:t>
              </ns1:r>
              <ns1:r>
                <ns1:rPr lang="ru-RU" dirty="0" err="1" smtClean="0">
                  <ns1:latin typeface="Century Gothic" panose="020B0502020202020204" pitchFamily="34" charset="0"/>
                </ns1:rPr>
                <ns1:t>Байланыс</ns1:t>
              </ns1:r>
              <ns1:r>
                <ns1:rPr lang="ru-RU" dirty="0" smtClean="0">
                  <ns1:latin typeface="Century Gothic" panose="020B0502020202020204" pitchFamily="34" charset="0"/>
                </ns1:rPr>
                <ns1:t>»</ns1:t>
              </ns1:r>
              <ns1:endParaRPr lang="ru-RU" dirty="0">
                <ns1:latin typeface="Century Gothic" panose="020B0502020202020204" pitchFamily="34" charset="0"/>
              </ns1:endParaRPr>
            </ns1:p>
          </ns0:txBody>
        </ns0:sp>
      </ns0:grpSp>
      <ns0:sp>
        <ns0:nvSpPr>
          <ns0:cNvPr id="19" name="Стрелка вправо 18"/>
          <ns0:cNvSpPr/>
          <ns0:nvPr/>
        </ns0:nvSpPr>
        <ns0:spPr>
          <ns1:xfrm>
            <ns1:off x="6100138" y="3481686"/>
            <ns1:ext cx="609600" cy="304800"/>
          </ns1:xfrm>
          <ns1:prstGeom prst="rightArrow">
            <ns1:avLst/>
          </ns1:prstGeom>
          <ns1:gradFill>
            <ns1:gsLst>
              <ns1:gs pos="0">
                <ns1:srgbClr val="002060"/>
              </ns1:gs>
              <ns1:gs pos="96000">
                <ns1:schemeClr val="accent1">
                  <ns1:lumMod val="45000"/>
                  <ns1:lumOff val="55000"/>
                </ns1:schemeClr>
              </ns1:gs>
              <ns1:gs pos="99000">
                <ns1:schemeClr val="accent1">
                  <ns1:lumMod val="45000"/>
                  <ns1:lumOff val="55000"/>
                </ns1:schemeClr>
              </ns1:gs>
              <ns1:gs pos="100000">
                <ns1:schemeClr val="accent1">
                  <ns1:lumMod val="30000"/>
                  <ns1:lumOff val="70000"/>
                </ns1:schemeClr>
              </ns1:gs>
            </ns1:gsLst>
            <ns1:lin ang="5400000" scaled="1"/>
          </ns1:gradFill>
          <ns1:ln>
            <ns1:noFill/>
          </ns1:ln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</ns0:spTree>
    <ns0:extLst>
      <ns0:ext uri="{BB962C8B-B14F-4D97-AF65-F5344CB8AC3E}">
        <ns6:creationId val="2380349398"/>
      </ns0:ext>
    </ns0:extLst>
  </ns0:cSld>
  <ns0:clrMapOvr>
    <ns1:masterClrMapping/>
  </ns0:clrMapOvr>
</ns0:sld>
</file>

<file path=ppt/slides/slide3.xml><?xml version="1.0" encoding="utf-8"?>
<ns0:sld xmlns:ns0="http://schemas.openxmlformats.org/presentationml/2006/main" xmlns:ns1="http://schemas.openxmlformats.org/drawingml/2006/main" xmlns:ns3="http://schemas.microsoft.com/office/drawing/2010/main" xmlns:ns4="http://schemas.microsoft.com/office/drawing/2014/main" xmlns:ns5="http://schemas.microsoft.com/office/powerpoint/2010/main" xmlns:r="http://schemas.openxmlformats.org/officeDocument/2006/relationships">
  <ns0:cSld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75" name="Прямоугольник 74"/>
          <ns0:cNvSpPr/>
          <ns0:nvPr/>
        </ns0:nvSpPr>
        <ns0:spPr>
          <ns1:xfrm rot="10800000">
            <ns1:off x="10555861" y="863600"/>
            <ns1:ext cx="1636139" cy="1750963"/>
          </ns1:xfrm>
          <ns1:prstGeom prst="rect">
            <ns1:avLst/>
          </ns1:prstGeom>
          <ns1:blipFill dpi="0" rotWithShape="1">
            <ns1:blip r:embed="rId3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4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  <ns1:effectLst/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6" name="Прямоугольник 5"/>
          <ns0:cNvSpPr/>
          <ns0:nvPr/>
        </ns0:nvSpPr>
        <ns0:spPr>
          <ns1:xfrm rot="16200000">
            <ns1:off x="10493368" y="4940177"/>
            <ns1:ext cx="1636139" cy="1750963"/>
          </ns1:xfrm>
          <ns1:prstGeom prst="rect">
            <ns1:avLst/>
          </ns1:prstGeom>
          <ns1:blipFill dpi="0" rotWithShape="1">
            <ns1:blip r:embed="rId3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4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  <ns1:effectLst/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8" name="Прямоугольник 7"/>
          <ns0:cNvSpPr/>
          <ns0:nvPr/>
        </ns0:nvSpPr>
        <ns0:spPr>
          <ns1:xfrm rot="5400000" flipH="1">
            <ns1:off x="57413" y="4943633"/>
            <ns1:ext cx="1636139" cy="1750963"/>
          </ns1:xfrm>
          <ns1:prstGeom prst="rect">
            <ns1:avLst/>
          </ns1:prstGeom>
          <ns1:blipFill dpi="0" rotWithShape="1">
            <ns1:blip r:embed="rId3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4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  <ns1:effectLst/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7" name="Прямоугольник 6"/>
          <ns0:cNvSpPr/>
          <ns0:nvPr/>
        </ns0:nvSpPr>
        <ns0:spPr>
          <ns1:xfrm rot="10800000" flipH="1">
            <ns1:off x="0" y="868516"/>
            <ns1:ext cx="1636139" cy="1750963"/>
          </ns1:xfrm>
          <ns1:prstGeom prst="rect">
            <ns1:avLst/>
          </ns1:prstGeom>
          <ns1:blipFill dpi="0" rotWithShape="1">
            <ns1:blip r:embed="rId3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4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  <ns1:effectLst/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4" name="Прямоугольник 3"/>
          <ns0:cNvSpPr/>
          <ns0:nvPr/>
        </ns0:nvSpPr>
        <ns0:spPr>
          <ns1:xfrm>
            <ns1:off x="2049071" y="919876"/>
            <ns1:ext cx="8093858" cy="5665948"/>
          </ns1:xfrm>
          <ns1:prstGeom prst="rect">
            <ns1:avLst/>
          </ns1:prstGeom>
          <ns1:blipFill dpi="0" rotWithShape="1">
            <ns1:blip r:embed="rId5" cstate="print">
              <ns1:alphaModFix amt="9000"/>
              <ns1:duotone>
                <ns1:prstClr val="black"/>
                <ns1:schemeClr val="accent1">
                  <ns1:tint val="45000"/>
                  <ns1:satMod val="400000"/>
                </ns1:schemeClr>
              </ns1:duotone>
              <ns1:extLst>
                <ns1:ext uri="{28A0092B-C50C-407E-A947-70E740481C1C}">
                  <ns3:useLocalDpi val="0"/>
                </ns1:ext>
              </ns1:extLst>
            </ns1:blip>
            <ns1:srcRect/>
            <ns1:stretch>
              <ns1:fillRect/>
            </ns1:stretch>
          </ns1:blipFill>
          <ns1:ln>
            <ns1:noFill/>
          </ns1:ln>
          <ns1:effectLst/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 dirty="0"/>
          </ns1:p>
        </ns0:txBody>
      </ns0:sp>
      <ns0:sp>
        <ns0:nvSpPr>
          <ns0:cNvPr id="12" name="Прямоугольник 11"/>
          <ns0:cNvSpPr/>
          <ns0:nvPr/>
        </ns0:nvSpPr>
        <ns0:spPr>
          <ns1:xfrm rot="16200000" flipH="1">
            <ns1:off x="5661285" y="-5661285"/>
            <ns1:ext cx="869430" cy="12192000"/>
          </ns1:xfrm>
          <ns1:prstGeom prst="rect">
            <ns1:avLst/>
          </ns1:prstGeom>
          <ns1:gradFill>
            <ns1:gsLst>
              <ns1:gs pos="100000">
                <ns1:srgbClr val="1D4999"/>
              </ns1:gs>
              <ns1:gs pos="0">
                <ns1:srgbClr val="174CCF"/>
              </ns1:gs>
            </ns1:gsLst>
            <ns1:lin ang="5400000" scaled="1"/>
          </ns1:gradFill>
          <ns1:ln>
            <ns1:noFill/>
          </ns1:ln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pic>
        <ns0:nvPicPr>
          <ns0:cNvPr id="11" name="Рисунок 10"/>
          <ns0:cNvPicPr>
            <ns1:picLocks noChangeAspect="1"/>
          </ns0:cNvPicPr>
          <ns0:nvPr/>
        </ns0:nvPicPr>
        <ns0:blipFill rotWithShape="1">
          <ns1:blip r:embed="rId6" cstate="print">
            <ns1:extLst>
              <ns1:ext uri="{28A0092B-C50C-407E-A947-70E740481C1C}">
                <ns3:useLocalDpi val="0"/>
              </ns1:ext>
            </ns1:extLst>
          </ns1:blip>
          <ns1:srcRect r="57268"/>
          <ns1:stretch/>
        </ns0:blipFill>
        <ns0:spPr>
          <ns1:xfrm>
            <ns1:off x="11446774" y="74108"/>
            <ns1:ext cx="615686" cy="700143"/>
          </ns1:xfrm>
          <ns1:prstGeom prst="rect">
            <ns1:avLst/>
          </ns1:prstGeom>
        </ns0:spPr>
      </ns0:pic>
      <ns0:sp>
        <ns0:nvSpPr>
          <ns0:cNvPr id="14" name="Прямоугольник 13"/>
          <ns0:cNvSpPr/>
          <ns0:nvPr/>
        </ns0:nvSpPr>
        <ns0:spPr>
          <ns1:xfrm rot="5400000">
            <ns1:off x="5985591" y="651592"/>
            <ns1:ext cx="220816" cy="12192000"/>
          </ns1:xfrm>
          <ns1:prstGeom prst="rect">
            <ns1:avLst/>
          </ns1:prstGeom>
          <ns1:gradFill>
            <ns1:gsLst>
              <ns1:gs pos="100000">
                <ns1:srgbClr val="1D4999"/>
              </ns1:gs>
              <ns1:gs pos="0">
                <ns1:srgbClr val="174CCF"/>
              </ns1:gs>
            </ns1:gsLst>
            <ns1:lin ang="5400000" scaled="1"/>
          </ns1:gradFill>
          <ns1:ln>
            <ns1:noFill/>
          </ns1:ln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 dirty="0"/>
          </ns1:p>
        </ns0:txBody>
      </ns0:sp>
      <ns0:sp>
        <ns0:nvSpPr>
          <ns0:cNvPr id="16" name="TextBox 15">
            <ns1:extLst>
              <ns1:ext uri="{FF2B5EF4-FFF2-40B4-BE49-F238E27FC236}">
                <ns4:creationId id="{651A0715-2001-E94F-F226-1BBFF0EC5966}"/>
              </ns1:ext>
            </ns1:extLst>
          </ns0:cNvPr>
          <ns0:cNvSpPr txBox="1"/>
          <ns0:nvPr/>
        </ns0:nvSpPr>
        <ns0:spPr>
          <ns1:xfrm>
            <ns1:off x="-1" y="234902"/>
            <ns1:ext cx="12186920" cy="400110"/>
          </ns1:xfrm>
          <ns1:prstGeom prst="rect">
            <ns1:avLst/>
          </ns1:prstGeom>
          <ns1:noFill/>
        </ns0:spPr>
        <ns0:txBody>
          <ns1:bodyPr wrap="square">
            <ns1:spAutoFit/>
          </ns1:bodyPr>
          <ns1:lstStyle/>
          <ns1:p>
            <ns1:pPr algn="ctr"/>
            <ns1:r>
              <ns1:rPr lang="ru-RU" sz="2000" b="1" dirty="0">
                <ns1:solidFill>
                  <ns1:schemeClr val="bg1"/>
                </ns1:solidFill>
                <ns1:latin typeface="Century Gothic" panose="020B0502020202020204" pitchFamily="34" charset="0"/>
              </ns1:rPr>
              <ns1:t>ХАЛЫҚАРАЛЫҚ ЗЕРТТЕУЛЕР МЕН МОДА-2024-КЕ ДАЙЫНДЫҚ</ns1:t>
            </ns1:r>
          </ns1:p>
        </ns0:txBody>
      </ns0:sp>
      <ns0:grpSp>
        <ns0:nvGrpSpPr>
          <ns0:cNvPr id="5" name="Группа 4"/>
          <ns0:cNvGrpSpPr/>
          <ns0:nvPr/>
        </ns0:nvGrpSpPr>
        <ns0:grpSpPr>
          <ns1:xfrm>
            <ns1:off x="585877" y="1228345"/>
            <ns1:ext cx="10966043" cy="4898135"/>
            <ns1:chOff x="585877" y="984505"/>
            <ns1:chExt cx="10966043" cy="4898135"/>
          </ns1:xfrm>
        </ns0:grpSpPr>
        <ns0:grpSp>
          <ns0:nvGrpSpPr>
            <ns0:cNvPr id="87" name="Группа 86"/>
            <ns0:cNvGrpSpPr/>
            <ns0:nvPr/>
          </ns0:nvGrpSpPr>
          <ns0:grpSpPr>
            <ns1:xfrm>
              <ns1:off x="585877" y="984505"/>
              <ns1:ext cx="10966043" cy="4898135"/>
              <ns1:chOff x="585877" y="984505"/>
              <ns1:chExt cx="10966043" cy="5233411"/>
            </ns1:xfrm>
            <ns1:effectLst>
              <ns1:outerShdw blurRad="50800" dist="38100" dir="5400000" algn="t" rotWithShape="0">
                <ns1:prstClr val="black">
                  <ns1:alpha val="40000"/>
                </ns1:prstClr>
              </ns1:outerShdw>
            </ns1:effectLst>
          </ns0:grpSpPr>
          <ns0:sp>
            <ns0:nvSpPr>
              <ns0:cNvPr id="73" name="Прямоугольник 72"/>
              <ns0:cNvSpPr/>
              <ns0:nvPr/>
            </ns0:nvSpPr>
            <ns0:spPr>
              <ns1:xfrm rot="10800000">
                <ns1:off x="585877" y="1615999"/>
                <ns1:ext cx="10966043" cy="4601917"/>
              </ns1:xfrm>
              <ns1:prstGeom prst="rect">
                <ns1:avLst/>
              </ns1:prstGeom>
              <ns1:solidFill>
                <ns1:schemeClr val="bg1"/>
              </ns1:solidFill>
              <ns1:ln>
                <ns1:noFill/>
              </ns1:ln>
              <ns1:effectLst/>
            </ns0:spPr>
            <ns0:style>
              <ns1:lnRef idx="2">
                <ns1:schemeClr val="accent1">
                  <ns1:shade val="50000"/>
                </ns1:schemeClr>
              </ns1:lnRef>
              <ns1:fillRef idx="1">
                <ns1:schemeClr val="accent1"/>
              </ns1:fillRef>
              <ns1:effectRef idx="0">
                <ns1:schemeClr val="accent1"/>
              </ns1:effectRef>
              <ns1:fontRef idx="minor">
                <ns1:schemeClr val="lt1"/>
              </ns1:fontRef>
            </ns0:style>
            <ns0:txBody>
              <ns1:bodyPr rtlCol="0" anchor="ctr"/>
              <ns1:lstStyle/>
              <ns1:p>
                <ns1:pPr algn="ctr"/>
                <ns1:endParaRPr lang="ru-RU"/>
              </ns1:p>
            </ns0:txBody>
          </ns0:sp>
          <ns0:sp>
            <ns0:nvSpPr>
              <ns0:cNvPr id="76" name="Прямоугольник 75"/>
              <ns0:cNvSpPr/>
              <ns0:nvPr/>
            </ns0:nvSpPr>
            <ns0:spPr>
              <ns1:xfrm rot="10800000">
                <ns1:off x="586554" y="984505"/>
                <ns1:ext cx="10965366" cy="631500"/>
              </ns1:xfrm>
              <ns1:prstGeom prst="rect">
                <ns1:avLst/>
              </ns1:prstGeom>
              <ns1:solidFill>
                <ns1:srgbClr val="34495E"/>
              </ns1:solidFill>
              <ns1:ln>
                <ns1:noFill/>
              </ns1:ln>
            </ns0:spPr>
            <ns0:style>
              <ns1:lnRef idx="2">
                <ns1:schemeClr val="accent1">
                  <ns1:shade val="50000"/>
                </ns1:schemeClr>
              </ns1:lnRef>
              <ns1:fillRef idx="1">
                <ns1:schemeClr val="accent1"/>
              </ns1:fillRef>
              <ns1:effectRef idx="0">
                <ns1:schemeClr val="accent1"/>
              </ns1:effectRef>
              <ns1:fontRef idx="minor">
                <ns1:schemeClr val="lt1"/>
              </ns1:fontRef>
            </ns0:style>
            <ns0:txBody>
              <ns1:bodyPr rtlCol="0" anchor="ctr"/>
              <ns1:lstStyle/>
              <ns1:p>
                <ns1:pPr algn="ctr"/>
                <ns1:endParaRPr lang="ru-RU"/>
              </ns1:p>
            </ns0:txBody>
          </ns0:sp>
        </ns0:grpSp>
        <ns0:sp>
          <ns0:nvSpPr>
            <ns0:cNvPr id="77" name="Прямоугольник 76"/>
            <ns0:cNvSpPr/>
            <ns0:nvPr/>
          </ns0:nvSpPr>
          <ns0:spPr>
            <ns1:xfrm>
              <ns1:off x="737796" y="1751790"/>
              <ns1:ext cx="10638863" cy="1014380"/>
            </ns1:xfrm>
            <ns1:prstGeom prst="rect">
              <ns1:avLst/>
            </ns1:prstGeom>
          </ns0:spPr>
          <ns0:txBody>
            <ns1:bodyPr wrap="square">
              <ns1:spAutoFit/>
            </ns1:bodyPr>
            <ns1:lstStyle/>
            <ns1:p>
              <ns1:pPr marL="182563" indent="-182563">
                <ns1:lnSpc>
                  <ns1:spcPct val="107000"/>
                </ns1:lnSpc>
                <ns1:spcAft>
                  <ns1:spcPts val="0"/>
                </ns1:spcAft>
              </ns1:pPr>
              <ns1:r>
                <ns1:rPr lang="ru-RU" sz="1400" dirty="0">
                  <ns1:solidFill>
                    <ns1:srgbClr val="9C5D7A"/>
                  </ns1:solidFill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●</ns1:t>
              </ns1:r>
              <ns1:r>
                <ns1:rPr lang="ru-RU" sz="1400" dirty="0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 ОҚЫТУДЫҢ МАҚСАТТАРЫ МЕН ҚАБЫЛДАУ ҮШІН НЕҒҰРЛЫМ КҮРДЕЛІ ПӘНДЕРДІ АНЫҚТАЙ ОТЫРЫП, ЖҮРГІЗІЛГЕН ҚИМАЛАР БОЙЫНША ТАЛДАУ; </ns1:t>
              </ns1:r>
            </ns1:p>
            <ns1:p>
              <ns1:pPr>
                <ns1:lnSpc>
                  <ns1:spcPct val="107000"/>
                </ns1:lnSpc>
                <ns1:spcAft>
                  <ns1:spcPts val="0"/>
                </ns1:spcAft>
              </ns1:pPr>
              <ns1:endParaRPr lang="ru-RU" sz="1400" dirty="0">
                <ns1:effectLst/>
                <ns1:latin typeface="Century Gothic" panose="020B0502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endParaRPr>
            </ns1:p>
            <ns1:p>
              <ns1:pPr marL="182563" indent="-182563">
                <ns1:lnSpc>
                  <ns1:spcPct val="107000"/>
                </ns1:lnSpc>
                <ns1:spcAft>
                  <ns1:spcPts val="0"/>
                </ns1:spcAft>
              </ns1:pPr>
              <ns1:r>
                <ns1:rPr lang="ru-RU" sz="1400" dirty="0">
                  <ns1:solidFill>
                    <ns1:srgbClr val="9C5D7A"/>
                  </ns1:solidFill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●</ns1:t>
              </ns1:r>
              <ns1:r>
                <ns1:rPr lang="ru-RU" sz="1400" dirty="0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 АУДАНДАР МЕН МЕКТЕПТЕР БӨЛІНІСІНДЕГІ СТАТИСТИКА ӘРБІР ОҚУШЫ БОЙЫНША НАҚТЫЛАУМЕН.</ns1:t>
              </ns1:r>
            </ns1:p>
          </ns0:txBody>
        </ns0:sp>
        <ns0:sp>
          <ns0:nvSpPr>
            <ns0:cNvPr id="78" name="Прямоугольник 77"/>
            <ns0:cNvSpPr/>
            <ns0:nvPr/>
          </ns0:nvSpPr>
          <ns0:spPr>
            <ns1:xfrm>
              <ns1:off x="2452776" y="1120052"/>
              <ns1:ext cx="7498944" cy="355803"/>
            </ns1:xfrm>
            <ns1:prstGeom prst="rect">
              <ns1:avLst/>
            </ns1:prstGeom>
          </ns0:spPr>
          <ns0:txBody>
            <ns1:bodyPr wrap="square">
              <ns1:spAutoFit/>
            </ns1:bodyPr>
            <ns1:lstStyle/>
            <ns1:p>
              <ns1:pPr>
                <ns1:lnSpc>
                  <ns1:spcPct val="107000"/>
                </ns1:lnSpc>
                <ns1:spcAft>
                  <ns1:spcPts val="0"/>
                </ns1:spcAft>
              </ns1:pPr>
              <ns1:r>
                <ns1:rPr lang="ru-RU" sz="1600" b="1" dirty="0">
                  <ns1:solidFill>
                    <ns1:schemeClr val="bg1"/>
                  </ns1:solidFill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ПЛАТФОРМАДА BILIMCENTER.KZ б., </ns1:t>
              </ns1:r>
              <ns1:r>
                <ns1:rPr lang="ru-RU" sz="1600" b="1" dirty="0" smtClean="0">
                  <ns1:solidFill>
                    <ns1:schemeClr val="bg1"/>
                  </ns1:solidFill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ҚОЛЖЕТІМДІ </ns1:t>
              </ns1:r>
              <ns1:r>
                <ns1:rPr lang="ru-RU" sz="1600" b="1" dirty="0">
                  <ns1:solidFill>
                    <ns1:schemeClr val="bg1"/>
                  </ns1:solidFill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ПЛАТФОРМАНЫҢ БӨЛІМДЕРІ:</ns1:t>
              </ns1:r>
            </ns1:p>
          </ns0:txBody>
        </ns0:sp>
        <ns0:sp>
          <ns0:nvSpPr>
            <ns0:cNvPr id="81" name="Прямоугольник 80"/>
            <ns0:cNvSpPr/>
            <ns0:nvPr/>
          </ns0:nvSpPr>
          <ns0:spPr>
            <ns1:xfrm>
              <ns1:off x="672575" y="3829509"/>
              <ns1:ext cx="10638862" cy="1936428"/>
            </ns1:xfrm>
            <ns1:prstGeom prst="rect">
              <ns1:avLst/>
            </ns1:prstGeom>
          </ns0:spPr>
          <ns0:txBody>
            <ns1:bodyPr wrap="square">
              <ns1:spAutoFit/>
            </ns1:bodyPr>
            <ns1:lstStyle/>
            <ns1:p>
              <ns1:pPr>
                <ns1:lnSpc>
                  <ns1:spcPct val="107000"/>
                </ns1:lnSpc>
                <ns1:spcAft>
                  <ns1:spcPts val="0"/>
                </ns1:spcAft>
              </ns1:pPr>
              <ns1:endParaRPr lang="ru-RU" sz="1400" dirty="0">
                <ns1:latin typeface="Century Gothic" panose="020B0502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endParaRPr>
            </ns1:p>
            <ns1:p>
              <ns1:pPr marL="182563" indent="-182563">
                <ns1:lnSpc>
                  <ns1:spcPct val="107000"/>
                </ns1:lnSpc>
                <ns1:spcAft>
                  <ns1:spcPts val="0"/>
                </ns1:spcAft>
              </ns1:pPr>
              <ns1:r>
                <ns1:rPr lang="ru-RU" sz="1400" dirty="0">
                  <ns1:solidFill>
                    <ns1:srgbClr val="9C5D7A"/>
                  </ns1:solidFill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●</ns1:t>
              </ns1:r>
              <ns1:r>
                <ns1:rPr lang="ru-RU" sz="1400" dirty="0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 ПЫСЫҚТАУ </ns1:t>
              </ns1:r>
              <ns1:r>
                <ns1:rPr lang="ru-RU" sz="1400" dirty="0" smtClean="0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ҚАТЫСУ 35 </ns1:t>
              </ns1:r>
              <ns1:r>
                <ns1:rPr lang="ru-RU" sz="1400" dirty="0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МЕКТЕПТЕРДІҢ САПАСЫН АРТТЫРУ, ТЕХНИКАЛЫҚ ЖАҒЫН ЖӘНЕ ҰЙЫМДАСТЫРУ МӘСЕЛЕЛЕРІН ШЕШУ</ns1:t>
              </ns1:r>
              <ns1:r>
                <ns1:rPr lang="ru-RU" sz="1400" dirty="0" smtClean="0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;</ns1:t>
              </ns1:r>
            </ns1:p>
            <ns1:p>
              <ns1:pPr marL="182563" indent="-182563">
                <ns1:lnSpc>
                  <ns1:spcPct val="107000"/>
                </ns1:lnSpc>
                <ns1:spcAft>
                  <ns1:spcPts val="0"/>
                </ns1:spcAft>
              </ns1:pPr>
              <ns1:endParaRPr lang="ru-RU" sz="1400" dirty="0">
                <ns1:latin typeface="Century Gothic" panose="020B0502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endParaRPr>
            </ns1:p>
            <ns1:p>
              <ns1:pPr marL="182563" indent="-182563">
                <ns1:lnSpc>
                  <ns1:spcPct val="107000"/>
                </ns1:lnSpc>
                <ns1:spcAft>
                  <ns1:spcPts val="0"/>
                </ns1:spcAft>
              </ns1:pPr>
              <ns1:r>
                <ns1:rPr lang="ru-RU" sz="1400" dirty="0" smtClean="0">
                  <ns1:solidFill>
                    <ns1:srgbClr val="9C5D7A"/>
                  </ns1:solidFill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● ҚАТЫСУШЫЛАРДЫ ПСИХОЛОГИЯЛЫҚ СҮЙЕМЕЛДЕУДІ ҚАМТАМАСЫЗ ЕТУ;</ns1:t>
              </ns1:r>
              <ns1:endParaRPr lang="ru-RU" sz="1400" dirty="0" smtClean="0">
                <ns1:latin typeface="Century Gothic" panose="020B0502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endParaRPr>
            </ns1:p>
            <ns1:p>
              <ns1:pPr marL="285750" indent="-285750">
                <ns1:lnSpc>
                  <ns1:spcPct val="107000"/>
                </ns1:lnSpc>
                <ns1:spcAft>
                  <ns1:spcPts val="0"/>
                </ns1:spcAft>
                <ns1:buFont typeface="Wingdings" panose="05000000000000000000" pitchFamily="2" charset="2"/>
                <ns1:buChar char="ü"/>
              </ns1:pPr>
              <ns1:endParaRPr lang="ru-RU" sz="1400" dirty="0">
                <ns1:latin typeface="Century Gothic" panose="020B0502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endParaRPr>
            </ns1:p>
            <ns1:p>
              <ns1:pPr marL="182563" indent="-182563">
                <ns1:lnSpc>
                  <ns1:spcPct val="107000"/>
                </ns1:lnSpc>
                <ns1:spcAft>
                  <ns1:spcPts val="0"/>
                </ns1:spcAft>
              </ns1:pPr>
              <ns1:r>
                <ns1:rPr lang="ru-RU" sz="1400" dirty="0">
                  <ns1:solidFill>
                    <ns1:srgbClr val="9C5D7A"/>
                  </ns1:solidFill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●</ns1:t>
              </ns1:r>
              <ns1:r>
                <ns1:rPr lang="ru-RU" sz="1400" dirty="0">
                  <ns1:solidFill>
                    <ns1:srgbClr val="002060"/>
                  </ns1:solidFill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 </ns1:t>
              </ns1:r>
              <ns1:r>
                <ns1:rPr lang="ru-RU" sz="1400" dirty="0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ҚАЛАЛЫҚ БІЛІМ БӨЛІМІНІҢ ЖАУАПТЫ ӘДІСКЕРЛЕРІ ХАЛЫҚАРАЛЫҚ ЗЕРТТЕУЛЕРГЕ ДАЙЫНДЫҚ ЖОСПАРЫН ҚҰРАСТЫРСЫН, </ns1:t>
              </ns1:r>
              <ns1:r>
                <ns1:rPr lang="ru-RU" sz="1400" dirty="0" smtClean="0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СӘНДІ, САЛҚЫН </ns1:t>
              </ns1:r>
              <ns1:r>
                <ns1:rPr lang="ru-RU" sz="1400" dirty="0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ЖАҢА ОҚУ ЖЫЛЫНА. </ns1:t>
              </ns1:r>
            </ns1:p>
          </ns0:txBody>
        </ns0:sp>
        <ns0:grpSp>
          <ns0:nvGrpSpPr>
            <ns0:cNvPr id="3" name="Группа 2"/>
            <ns0:cNvGrpSpPr/>
            <ns0:nvPr/>
          </ns0:nvGrpSpPr>
          <ns0:grpSpPr>
            <ns1:xfrm>
              <ns1:off x="815341" y="3210403"/>
              <ns1:ext cx="1548822" cy="434340"/>
              <ns1:chOff x="723900" y="3489960"/>
              <ns1:chExt cx="1548822" cy="434340"/>
            </ns1:xfrm>
          </ns0:grpSpPr>
          <ns0:sp>
            <ns0:nvSpPr>
              <ns0:cNvPr id="80" name="Скругленный прямоугольник 79"/>
              <ns0:cNvSpPr/>
              <ns0:nvPr/>
            </ns0:nvSpPr>
            <ns0:spPr>
              <ns1:xfrm>
                <ns1:off x="741045" y="3489960"/>
                <ns1:ext cx="1516380" cy="434340"/>
              </ns1:xfrm>
              <ns1:prstGeom prst="roundRect">
                <ns1:avLst>
                  <ns1:gd name="adj" fmla="val 50000"/>
                </ns1:avLst>
              </ns1:prstGeom>
              <ns1:solidFill>
                <ns1:srgbClr val="9C5D7A"/>
              </ns1:solidFill>
              <ns1:ln>
                <ns1:noFill/>
              </ns1:ln>
            </ns0:spPr>
            <ns0:style>
              <ns1:lnRef idx="2">
                <ns1:schemeClr val="accent1">
                  <ns1:shade val="50000"/>
                </ns1:schemeClr>
              </ns1:lnRef>
              <ns1:fillRef idx="1">
                <ns1:schemeClr val="accent1"/>
              </ns1:fillRef>
              <ns1:effectRef idx="0">
                <ns1:schemeClr val="accent1"/>
              </ns1:effectRef>
              <ns1:fontRef idx="minor">
                <ns1:schemeClr val="lt1"/>
              </ns1:fontRef>
            </ns0:style>
            <ns0:txBody>
              <ns1:bodyPr rtlCol="0" anchor="ctr"/>
              <ns1:lstStyle/>
              <ns1:p>
                <ns1:pPr algn="ctr"/>
                <ns1:endParaRPr lang="ru-RU"/>
              </ns1:p>
            </ns0:txBody>
          </ns0:sp>
          <ns0:sp>
            <ns0:nvSpPr>
              <ns0:cNvPr id="2" name="Прямоугольник 1"/>
              <ns0:cNvSpPr/>
              <ns0:nvPr/>
            </ns0:nvSpPr>
            <ns0:spPr>
              <ns1:xfrm>
                <ns1:off x="723900" y="3549249"/>
                <ns1:ext cx="1548822" cy="304442"/>
              </ns1:xfrm>
              <ns1:prstGeom prst="rect">
                <ns1:avLst/>
              </ns1:prstGeom>
            </ns0:spPr>
            <ns0:txBody>
              <ns1:bodyPr wrap="none">
                <ns1:spAutoFit/>
              </ns1:bodyPr>
              <ns1:lstStyle/>
              <ns1:p>
                <ns1:pPr>
                  <ns1:lnSpc>
                    <ns1:spcPct val="107000"/>
                  </ns1:lnSpc>
                  <ns1:spcAft>
                    <ns1:spcPts val="0"/>
                  </ns1:spcAft>
                </ns1:pPr>
                <ns1:r>
                  <ns1:rPr lang="ru-RU" sz="1400" b="1" dirty="0">
                    <ns1:solidFill>
                      <ns1:schemeClr val="bg1"/>
                    </ns1:solidFill>
                    <ns1:latin typeface="Century Gothic" panose="020B0502020202020204" pitchFamily="34" charset="0"/>
                    <ns1:ea typeface="Calibri" panose="020F0502020204030204" pitchFamily="34" charset="0"/>
                    <ns1:cs typeface="Times New Roman" panose="02020603050405020304" pitchFamily="18" charset="0"/>
                  </ns1:rPr>
                  <ns1:t>ҚАЖЕТ:</ns1:t>
                </ns1:r>
              </ns1:p>
            </ns0:txBody>
          </ns0:sp>
        </ns0:grpSp>
      </ns0:grpSp>
    </ns0:spTree>
    <ns0:extLst>
      <ns0:ext uri="{BB962C8B-B14F-4D97-AF65-F5344CB8AC3E}">
        <ns5:creationId val="2107178200"/>
      </ns0:ext>
    </ns0:extLst>
  </ns0:cSld>
  <ns0:clrMapOvr>
    <ns1:masterClrMapping/>
  </ns0:clrMapOvr>
</ns0:sld>
</file>

<file path=ppt/slides/slide4.xml><?xml version="1.0" encoding="utf-8"?>
<ns0:sld xmlns:ns0="http://schemas.openxmlformats.org/presentationml/2006/main" xmlns:ns1="http://schemas.openxmlformats.org/drawingml/2006/main" xmlns:ns3="http://schemas.microsoft.com/office/drawing/2010/main" xmlns:ns4="http://schemas.microsoft.com/office/drawing/2014/main" xmlns:ns5="http://schemas.microsoft.com/office/powerpoint/2010/main" xmlns:r="http://schemas.openxmlformats.org/officeDocument/2006/relationships">
  <ns0:cSld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4" name="Прямоугольник 3"/>
          <ns0:cNvSpPr/>
          <ns0:nvPr/>
        </ns0:nvSpPr>
        <ns0:spPr>
          <ns1:xfrm>
            <ns1:off x="2049071" y="919876"/>
            <ns1:ext cx="8093858" cy="5665948"/>
          </ns1:xfrm>
          <ns1:prstGeom prst="rect">
            <ns1:avLst/>
          </ns1:prstGeom>
          <ns1:blipFill dpi="0" rotWithShape="1">
            <ns1:blip r:embed="rId2" cstate="print">
              <ns1:alphaModFix amt="9000"/>
              <ns1:duotone>
                <ns1:prstClr val="black"/>
                <ns1:schemeClr val="accent1">
                  <ns1:tint val="45000"/>
                  <ns1:satMod val="400000"/>
                </ns1:schemeClr>
              </ns1:duotone>
              <ns1:extLst>
                <ns1:ext uri="{28A0092B-C50C-407E-A947-70E740481C1C}">
                  <ns3:useLocalDpi val="0"/>
                </ns1:ext>
              </ns1:extLst>
            </ns1:blip>
            <ns1:srcRect/>
            <ns1:stretch>
              <ns1:fillRect/>
            </ns1:stretch>
          </ns1:blipFill>
          <ns1:ln>
            <ns1:noFill/>
          </ns1:ln>
          <ns1:effectLst/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 dirty="0">
              <ns1:latin typeface="Century Gothic" panose="020B0502020202020204" pitchFamily="34" charset="0"/>
            </ns1:endParaRPr>
          </ns1:p>
        </ns0:txBody>
      </ns0:sp>
      <ns0:sp>
        <ns0:nvSpPr>
          <ns0:cNvPr id="8" name="Прямоугольник 7"/>
          <ns0:cNvSpPr/>
          <ns0:nvPr/>
        </ns0:nvSpPr>
        <ns0:spPr>
          <ns1:xfrm rot="5400000" flipH="1">
            <ns1:off x="57413" y="4943633"/>
            <ns1:ext cx="1636139" cy="1750963"/>
          </ns1:xfrm>
          <ns1:prstGeom prst="rect">
            <ns1:avLst/>
          </ns1:prstGeom>
          <ns1:blipFill dpi="0" rotWithShape="1">
            <ns1:blip r:embed="rId3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4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  <ns1:effectLst/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>
              <ns1:latin typeface="Century Gothic" panose="020B0502020202020204" pitchFamily="34" charset="0"/>
            </ns1:endParaRPr>
          </ns1:p>
        </ns0:txBody>
      </ns0:sp>
      <ns0:sp>
        <ns0:nvSpPr>
          <ns0:cNvPr id="12" name="Прямоугольник 11"/>
          <ns0:cNvSpPr/>
          <ns0:nvPr/>
        </ns0:nvSpPr>
        <ns0:spPr>
          <ns1:xfrm rot="16200000" flipH="1">
            <ns1:off x="5661285" y="-5661285"/>
            <ns1:ext cx="869430" cy="12192000"/>
          </ns1:xfrm>
          <ns1:prstGeom prst="rect">
            <ns1:avLst/>
          </ns1:prstGeom>
          <ns1:gradFill>
            <ns1:gsLst>
              <ns1:gs pos="100000">
                <ns1:srgbClr val="1D4999"/>
              </ns1:gs>
              <ns1:gs pos="0">
                <ns1:srgbClr val="174CCF"/>
              </ns1:gs>
            </ns1:gsLst>
            <ns1:lin ang="5400000" scaled="1"/>
          </ns1:gradFill>
          <ns1:ln>
            <ns1:noFill/>
          </ns1:ln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>
              <ns1:latin typeface="Century Gothic" panose="020B0502020202020204" pitchFamily="34" charset="0"/>
            </ns1:endParaRPr>
          </ns1:p>
        </ns0:txBody>
      </ns0:sp>
      <ns0:sp>
        <ns0:nvSpPr>
          <ns0:cNvPr id="5" name="Прямоугольник 4"/>
          <ns0:cNvSpPr/>
          <ns0:nvPr/>
        </ns0:nvSpPr>
        <ns0:spPr>
          <ns1:xfrm rot="10800000">
            <ns1:off x="10555861" y="863600"/>
            <ns1:ext cx="1636139" cy="1750963"/>
          </ns1:xfrm>
          <ns1:prstGeom prst="rect">
            <ns1:avLst/>
          </ns1:prstGeom>
          <ns1:blipFill dpi="0" rotWithShape="1">
            <ns1:blip r:embed="rId3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4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  <ns1:effectLst/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>
              <ns1:latin typeface="Century Gothic" panose="020B0502020202020204" pitchFamily="34" charset="0"/>
            </ns1:endParaRPr>
          </ns1:p>
        </ns0:txBody>
      </ns0:sp>
      <ns0:sp>
        <ns0:nvSpPr>
          <ns0:cNvPr id="6" name="Прямоугольник 5"/>
          <ns0:cNvSpPr/>
          <ns0:nvPr/>
        </ns0:nvSpPr>
        <ns0:spPr>
          <ns1:xfrm rot="16200000">
            <ns1:off x="10493368" y="4940177"/>
            <ns1:ext cx="1636139" cy="1750963"/>
          </ns1:xfrm>
          <ns1:prstGeom prst="rect">
            <ns1:avLst/>
          </ns1:prstGeom>
          <ns1:blipFill dpi="0" rotWithShape="1">
            <ns1:blip r:embed="rId3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4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  <ns1:effectLst/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>
              <ns1:latin typeface="Century Gothic" panose="020B0502020202020204" pitchFamily="34" charset="0"/>
            </ns1:endParaRPr>
          </ns1:p>
        </ns0:txBody>
      </ns0:sp>
      <ns0:sp>
        <ns0:nvSpPr>
          <ns0:cNvPr id="7" name="Прямоугольник 6"/>
          <ns0:cNvSpPr/>
          <ns0:nvPr/>
        </ns0:nvSpPr>
        <ns0:spPr>
          <ns1:xfrm rot="10800000" flipH="1">
            <ns1:off x="0" y="868516"/>
            <ns1:ext cx="1636139" cy="1750963"/>
          </ns1:xfrm>
          <ns1:prstGeom prst="rect">
            <ns1:avLst/>
          </ns1:prstGeom>
          <ns1:blipFill dpi="0" rotWithShape="1">
            <ns1:blip r:embed="rId3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4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  <ns1:effectLst/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>
              <ns1:latin typeface="Century Gothic" panose="020B0502020202020204" pitchFamily="34" charset="0"/>
            </ns1:endParaRPr>
          </ns1:p>
        </ns0:txBody>
      </ns0:sp>
      <ns0:pic>
        <ns0:nvPicPr>
          <ns0:cNvPr id="11" name="Рисунок 10"/>
          <ns0:cNvPicPr>
            <ns1:picLocks noChangeAspect="1"/>
          </ns0:cNvPicPr>
          <ns0:nvPr/>
        </ns0:nvPicPr>
        <ns0:blipFill rotWithShape="1">
          <ns1:blip r:embed="rId5" cstate="print">
            <ns1:extLst>
              <ns1:ext uri="{28A0092B-C50C-407E-A947-70E740481C1C}">
                <ns3:useLocalDpi val="0"/>
              </ns1:ext>
            </ns1:extLst>
          </ns1:blip>
          <ns1:srcRect r="57268"/>
          <ns1:stretch/>
        </ns0:blipFill>
        <ns0:spPr>
          <ns1:xfrm>
            <ns1:off x="11446774" y="74108"/>
            <ns1:ext cx="615686" cy="700143"/>
          </ns1:xfrm>
          <ns1:prstGeom prst="rect">
            <ns1:avLst/>
          </ns1:prstGeom>
        </ns0:spPr>
      </ns0:pic>
      <ns0:sp>
        <ns0:nvSpPr>
          <ns0:cNvPr id="14" name="Прямоугольник 13"/>
          <ns0:cNvSpPr/>
          <ns0:nvPr/>
        </ns0:nvSpPr>
        <ns0:spPr>
          <ns1:xfrm rot="5400000">
            <ns1:off x="5985591" y="651592"/>
            <ns1:ext cx="220816" cy="12192000"/>
          </ns1:xfrm>
          <ns1:prstGeom prst="rect">
            <ns1:avLst/>
          </ns1:prstGeom>
          <ns1:gradFill>
            <ns1:gsLst>
              <ns1:gs pos="100000">
                <ns1:srgbClr val="1D4999"/>
              </ns1:gs>
              <ns1:gs pos="0">
                <ns1:srgbClr val="174CCF"/>
              </ns1:gs>
            </ns1:gsLst>
            <ns1:lin ang="5400000" scaled="1"/>
          </ns1:gradFill>
          <ns1:ln>
            <ns1:noFill/>
          </ns1:ln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 dirty="0">
              <ns1:latin typeface="Century Gothic" panose="020B0502020202020204" pitchFamily="34" charset="0"/>
            </ns1:endParaRPr>
          </ns1:p>
        </ns0:txBody>
      </ns0:sp>
      <ns0:sp>
        <ns0:nvSpPr>
          <ns0:cNvPr id="16" name="TextBox 15">
            <ns1:extLst>
              <ns1:ext uri="{FF2B5EF4-FFF2-40B4-BE49-F238E27FC236}">
                <ns4:creationId id="{651A0715-2001-E94F-F226-1BBFF0EC5966}"/>
              </ns1:ext>
            </ns1:extLst>
          </ns0:cNvPr>
          <ns0:cNvSpPr txBox="1"/>
          <ns0:nvPr/>
        </ns0:nvSpPr>
        <ns0:spPr>
          <ns1:xfrm>
            <ns1:off x="0" y="234902"/>
            <ns1:ext cx="12191999" cy="400110"/>
          </ns1:xfrm>
          <ns1:prstGeom prst="rect">
            <ns1:avLst/>
          </ns1:prstGeom>
          <ns1:noFill/>
        </ns0:spPr>
        <ns0:txBody>
          <ns1:bodyPr wrap="square">
            <ns1:spAutoFit/>
          </ns1:bodyPr>
          <ns1:lstStyle/>
          <ns1:p>
            <ns1:pPr algn="ctr"/>
            <ns1:r>
              <ns1:rPr lang="ru-RU" sz="2000" b="1" dirty="0">
                <ns1:solidFill>
                  <ns1:schemeClr val="bg1"/>
                </ns1:solidFill>
                <ns1:latin typeface="Century Gothic" panose="020B0502020202020204" pitchFamily="34" charset="0"/>
              </ns1:rPr>
              <ns1:t>2022-2023 ОҚУ ЖЫЛЫНДАҒЫ ТЖКБ-2023 ҚОРЫТЫНДЫСЫ ЖӘНЕ БІЛІМ САПАСЫ  </ns1:t>
            </ns1:r>
          </ns1:p>
        </ns0:txBody>
      </ns0:sp>
      <ns0:sp>
        <ns0:nvSpPr>
          <ns0:cNvPr id="27" name="Прямоугольник 26"/>
          <ns0:cNvSpPr/>
          <ns0:nvPr/>
        </ns0:nvSpPr>
        <ns0:spPr>
          <ns1:xfrm>
            <ns1:off x="385200" y="1666549"/>
            <ns1:ext cx="5064738" cy="3115193"/>
          </ns1:xfrm>
          <ns1:prstGeom prst="rect">
            <ns1:avLst/>
          </ns1:prstGeom>
          <ns1:solidFill>
            <ns1:schemeClr val="bg1"/>
          </ns1:solidFill>
          <ns1:ln>
            <ns1:noFill/>
          </ns1:ln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>
              <ns1:latin typeface="Century Gothic" panose="020B0502020202020204" pitchFamily="34" charset="0"/>
            </ns1:endParaRPr>
          </ns1:p>
        </ns0:txBody>
      </ns0:sp>
      <ns0:grpSp>
        <ns0:nvGrpSpPr>
          <ns0:cNvPr id="17" name="Группа 16"/>
          <ns0:cNvGrpSpPr/>
          <ns0:nvPr/>
        </ns0:nvGrpSpPr>
        <ns0:grpSpPr>
          <ns1:xfrm>
            <ns1:off x="352818" y="5142516"/>
            <ns1:ext cx="11573620" cy="1358227"/>
            <ns1:chOff x="-2523792" y="4525316"/>
            <ns1:chExt cx="11573620" cy="1358227"/>
          </ns1:xfrm>
        </ns0:grpSpPr>
        <ns0:sp>
          <ns0:nvSpPr>
            <ns0:cNvPr id="31" name="Прямоугольник 30"/>
            <ns0:cNvSpPr/>
            <ns0:nvPr/>
          </ns0:nvSpPr>
          <ns0:spPr>
            <ns1:xfrm>
              <ns1:off x="-454187" y="5052546"/>
              <ns1:ext cx="7347154" cy="830997"/>
            </ns1:xfrm>
            <ns1:prstGeom prst="rect">
              <ns1:avLst/>
            </ns1:prstGeom>
          </ns0:spPr>
          <ns0:txBody>
            <ns1:bodyPr wrap="square">
              <ns1:spAutoFit/>
            </ns1:bodyPr>
            <ns1:lstStyle/>
            <ns1:p>
              <ns1:r>
                <ns1:rPr lang="ru-RU" sz="1200" b="1" dirty="0">
                  <ns1:latin typeface="Century Gothic" panose="020B0502020202020204" pitchFamily="34" charset="0"/>
                  <ns1:ea typeface="Calibri" panose="020F0502020204030204" pitchFamily="34" charset="0"/>
                </ns1:rPr>
                <ns1:t>ПЕТРОПАВЛ Қ. – 1,5% ОҢ ДИНАМИКА</ns1:t>
              </ns1:r>
              <ns1:r>
                <ns1:rPr lang="ru-RU" sz="1200" b="1" dirty="0" smtClean="0">
                  <ns1:latin typeface="Century Gothic" panose="020B0502020202020204" pitchFamily="34" charset="0"/>
                  <ns1:ea typeface="Calibri" panose="020F0502020204030204" pitchFamily="34" charset="0"/>
                </ns1:rPr>
                <ns1:t>%. ТӨМЕНДЕУ </ns1:t>
              </ns1:r>
              <ns1:r>
                <ns1:rPr lang="ru-RU" sz="1200" b="1" dirty="0">
                  <ns1:latin typeface="Century Gothic" panose="020B0502020202020204" pitchFamily="34" charset="0"/>
                  <ns1:ea typeface="Calibri" panose="020F0502020204030204" pitchFamily="34" charset="0"/>
                </ns1:rPr>
                <ns1:t>ЗАТТАРДЫҢ САПАСЫ: </ns1:t>
              </ns1:r>
            </ns1:p>
            <ns1:p>
              <ns1:r>
                <ns1:rPr lang="ru-RU" sz="1200" dirty="0">
                  <ns1:latin typeface="Century Gothic" panose="020B0502020202020204" pitchFamily="34" charset="0"/>
                  <ns1:ea typeface="Calibri" panose="020F0502020204030204" pitchFamily="34" charset="0"/>
                </ns1:rPr>
                <ns1:t>"Информатика" </ns1:t>
              </ns1:r>
              <ns1:r>
                <ns1:rPr lang="ru-RU" sz="1200" b="1" dirty="0">
                  <ns1:solidFill>
                    <ns1:srgbClr val="C00000"/>
                  </ns1:solidFill>
                  <ns1:latin typeface="Century Gothic" panose="020B0502020202020204" pitchFamily="34" charset="0"/>
                  <ns1:ea typeface="Calibri" panose="020F0502020204030204" pitchFamily="34" charset="0"/>
                </ns1:rPr>
                <ns1:t>(-0,8%), </ns1:t>
              </ns1:r>
            </ns1:p>
            <ns1:p>
              <ns1:r>
                <ns1:rPr lang="ru-RU" sz="1200" dirty="0">
                  <ns1:latin typeface="Century Gothic" panose="020B0502020202020204" pitchFamily="34" charset="0"/>
                  <ns1:ea typeface="Calibri" panose="020F0502020204030204" pitchFamily="34" charset="0"/>
                </ns1:rPr>
                <ns1:t>"Жаратылыстану" </ns1:t>
              </ns1:r>
              <ns1:r>
                <ns1:rPr lang="ru-RU" sz="1200" b="1" dirty="0">
                  <ns1:solidFill>
                    <ns1:srgbClr val="C00000"/>
                  </ns1:solidFill>
                  <ns1:latin typeface="Century Gothic" panose="020B0502020202020204" pitchFamily="34" charset="0"/>
                  <ns1:ea typeface="Calibri" panose="020F0502020204030204" pitchFamily="34" charset="0"/>
                </ns1:rPr>
                <ns1:t>(-0,9%), </ns1:t>
              </ns1:r>
            </ns1:p>
            <ns1:p>
              <ns1:r>
                <ns1:rPr lang="ru-RU" sz="1200" dirty="0">
                  <ns1:latin typeface="Century Gothic" panose="020B0502020202020204" pitchFamily="34" charset="0"/>
                  <ns1:ea typeface="Calibri" panose="020F0502020204030204" pitchFamily="34" charset="0"/>
                </ns1:rPr>
                <ns1:t>"Биология" </ns1:t>
              </ns1:r>
              <ns1:r>
                <ns1:rPr lang="ru-RU" sz="1200" b="1" dirty="0">
                  <ns1:solidFill>
                    <ns1:srgbClr val="C00000"/>
                  </ns1:solidFill>
                  <ns1:latin typeface="Century Gothic" panose="020B0502020202020204" pitchFamily="34" charset="0"/>
                  <ns1:ea typeface="Calibri" panose="020F0502020204030204" pitchFamily="34" charset="0"/>
                </ns1:rPr>
                <ns1:t>(-1,7%). </ns1:t>
              </ns1:r>
              <ns1:endParaRPr lang="ru-RU" sz="1200" b="1" dirty="0">
                <ns1:solidFill>
                  <ns1:srgbClr val="C00000"/>
                </ns1:solidFill>
                <ns1:latin typeface="Century Gothic" panose="020B0502020202020204" pitchFamily="34" charset="0"/>
              </ns1:endParaRPr>
            </ns1:p>
          </ns0:txBody>
        </ns0:sp>
        <ns0:grpSp>
          <ns0:nvGrpSpPr>
            <ns0:cNvPr id="15" name="Группа 14"/>
            <ns0:cNvGrpSpPr/>
            <ns0:nvPr/>
          </ns0:nvGrpSpPr>
          <ns0:grpSpPr>
            <ns1:xfrm>
              <ns1:off x="-2523792" y="4525316"/>
              <ns1:ext cx="11573620" cy="472272"/>
              <ns1:chOff x="-2523792" y="4525316"/>
              <ns1:chExt cx="11573620" cy="472272"/>
            </ns1:xfrm>
          </ns0:grpSpPr>
          <ns0:sp>
            <ns0:nvSpPr>
              <ns0:cNvPr id="32" name="Прямоугольник 31"/>
              <ns0:cNvSpPr/>
              <ns0:nvPr/>
            </ns0:nvSpPr>
            <ns0:spPr>
              <ns1:xfrm>
                <ns1:off x="-2523792" y="4525316"/>
                <ns1:ext cx="11573620" cy="472272"/>
              </ns1:xfrm>
              <ns1:prstGeom prst="rect">
                <ns1:avLst/>
              </ns1:prstGeom>
              <ns1:solidFill>
                <ns1:srgbClr val="283B4D"/>
              </ns1:solidFill>
              <ns1:ln>
                <ns1:noFill/>
              </ns1:ln>
            </ns0:spPr>
            <ns0:style>
              <ns1:lnRef idx="2">
                <ns1:schemeClr val="accent1">
                  <ns1:shade val="50000"/>
                </ns1:schemeClr>
              </ns1:lnRef>
              <ns1:fillRef idx="1">
                <ns1:schemeClr val="accent1"/>
              </ns1:fillRef>
              <ns1:effectRef idx="0">
                <ns1:schemeClr val="accent1"/>
              </ns1:effectRef>
              <ns1:fontRef idx="minor">
                <ns1:schemeClr val="lt1"/>
              </ns1:fontRef>
            </ns0:style>
            <ns0:txBody>
              <ns1:bodyPr rtlCol="0" anchor="ctr"/>
              <ns1:lstStyle/>
              <ns1:p>
                <ns1:pPr algn="ctr"/>
                <ns1:endParaRPr lang="ru-RU">
                  <ns1:latin typeface="Century Gothic" panose="020B0502020202020204" pitchFamily="34" charset="0"/>
                </ns1:endParaRPr>
              </ns1:p>
            </ns0:txBody>
          </ns0:sp>
          <ns0:sp>
            <ns0:nvSpPr>
              <ns0:cNvPr id="35" name="Прямоугольник 34"/>
              <ns0:cNvSpPr/>
              <ns0:nvPr/>
            </ns0:nvSpPr>
            <ns0:spPr>
              <ns1:xfrm>
                <ns1:off x="399565" y="4582366"/>
                <ns1:ext cx="5050373" cy="338554"/>
              </ns1:xfrm>
              <ns1:prstGeom prst="rect">
                <ns1:avLst/>
              </ns1:prstGeom>
            </ns0:spPr>
            <ns0:txBody>
              <ns1:bodyPr wrap="square">
                <ns1:spAutoFit/>
              </ns1:bodyPr>
              <ns1:lstStyle/>
              <ns1:p>
                <ns1:r>
                  <ns1:rPr lang="ru-RU" sz="1600" b="1" dirty="0">
                    <ns1:solidFill>
                      <ns1:schemeClr val="bg1"/>
                    </ns1:solidFill>
                    <ns1:latin typeface="Century Gothic" panose="020B0502020202020204" pitchFamily="34" charset="0"/>
                    <ns1:ea typeface="Calibri" panose="020F0502020204030204" pitchFamily="34" charset="0"/>
                  </ns1:rPr>
                  <ns1:t>2022-2023 ОҚУ ЖЫЛЫНДАҒЫ БІЛІМ САПАСЫ </ns1:t>
                </ns1:r>
                <ns1:endParaRPr lang="ru-RU" sz="1600" dirty="0">
                  <ns1:solidFill>
                    <ns1:schemeClr val="bg1"/>
                  </ns1:solidFill>
                  <ns1:latin typeface="Century Gothic" panose="020B0502020202020204" pitchFamily="34" charset="0"/>
                </ns1:endParaRPr>
              </ns1:p>
            </ns0:txBody>
          </ns0:sp>
        </ns0:grpSp>
      </ns0:grpSp>
      <ns0:grpSp>
        <ns0:nvGrpSpPr>
          <ns0:cNvPr id="18" name="Группа 17"/>
          <ns0:cNvGrpSpPr/>
          <ns0:nvPr/>
        </ns0:nvGrpSpPr>
        <ns0:grpSpPr>
          <ns1:xfrm>
            <ns1:off x="352818" y="2302879"/>
            <ns1:ext cx="5076800" cy="2869991"/>
            <ns1:chOff x="385200" y="1059753"/>
            <ns1:chExt cx="5076800" cy="2869991"/>
          </ns1:xfrm>
        </ns0:grpSpPr>
        <ns0:sp>
          <ns0:nvSpPr>
            <ns0:cNvPr id="29" name="Прямоугольник 28"/>
            <ns0:cNvSpPr/>
            <ns0:nvPr/>
          </ns0:nvSpPr>
          <ns0:spPr>
            <ns1:xfrm>
              <ns1:off x="397263" y="1663611"/>
              <ns1:ext cx="5064737" cy="2266133"/>
            </ns1:xfrm>
            <ns1:prstGeom prst="rect">
              <ns1:avLst/>
            </ns1:prstGeom>
          </ns0:spPr>
          <ns0:txBody>
            <ns1:bodyPr wrap="square">
              <ns1:spAutoFit/>
            </ns1:bodyPr>
            <ns1:lstStyle/>
            <ns1:p>
              <ns1:pPr>
                <ns1:lnSpc>
                  <ns1:spcPct val="107000"/>
                </ns1:lnSpc>
                <ns1:spcAft>
                  <ns1:spcPts val="0"/>
                </ns1:spcAft>
              </ns1:pPr>
              <ns1:r>
                <ns1:rPr lang="ru-RU" sz="1200" b="1" dirty="0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ОСЫ ҰСЫНЫСТАРҒА НАЗАР АУДАРУ ҚАЖЕТ: </ns1:t>
              </ns1:r>
            </ns1:p>
            <ns1:p>
              <ns1:pPr>
                <ns1:lnSpc>
                  <ns1:spcPct val="107000"/>
                </ns1:lnSpc>
                <ns1:spcAft>
                  <ns1:spcPts val="0"/>
                </ns1:spcAft>
              </ns1:pPr>
              <ns1:r>
                <ns1:rPr lang="ru-RU" sz="1200" dirty="0">
                  <ns1:solidFill>
                    <ns1:srgbClr val="9C5D7A"/>
                  </ns1:solidFill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● </ns1:t>
              </ns1:r>
              <ns1:r>
                <ns1:rPr lang="ru-RU" sz="1200" dirty="0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ынтасы жоқ адамдармен жұмысты бақылауға алу  </ns1:t>
              </ns1:r>
              <ns1:r>
                <ns1:rPr lang="ru-RU" sz="1200" dirty="0" smtClean="0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білім алушылармен және олардың ата-аналарымен; </ns1:t>
              </ns1:r>
              <ns1:endParaRPr lang="ru-RU" sz="1200" dirty="0">
                <ns1:latin typeface="Century Gothic" panose="020B0502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endParaRPr>
            </ns1:p>
            <ns1:p>
              <ns1:pPr>
                <ns1:lnSpc>
                  <ns1:spcPct val="107000"/>
                </ns1:lnSpc>
                <ns1:spcAft>
                  <ns1:spcPts val="0"/>
                </ns1:spcAft>
              </ns1:pPr>
              <ns1:r>
                <ns1:rPr lang="ru-RU" sz="1200" dirty="0">
                  <ns1:solidFill>
                    <ns1:srgbClr val="9C5D7A"/>
                  </ns1:solidFill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● </ns1:t>
              </ns1:r>
              <ns1:r>
                <ns1:rPr lang="ru-RU" sz="1200" dirty="0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интернет-платформаларда міндеттерді шешу кезінде іс-қимылдар алгоритмін пысықтау: </ns1:t>
              </ns1:r>
              <ns1:r>
                <ns1:rPr lang="ru-RU" sz="1200" b="1" dirty="0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"мәтінмен танысу – тапсырманың шарттарын түсіну – </ns1:t>
              </ns1:r>
              <ns1:r>
                <ns1:rPr lang="ru-RU" sz="1200" b="1" dirty="0" smtClean="0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 шешім </ns1:t>
              </ns1:r>
              <ns1:r>
                <ns1:rPr lang="ru-RU" sz="1200" b="1" dirty="0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міндеттер – </ns1:t>
              </ns1:r>
              <ns1:r>
                <ns1:rPr lang="en-US" sz="1200" b="1" dirty="0" smtClean="0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 </ns1:t>
              </ns1:r>
              <ns1:r>
                <ns1:rPr lang="ru-RU" sz="1200" b="1" dirty="0" smtClean="0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таңдау </ns1:t>
              </ns1:r>
              <ns1:r>
                <ns1:rPr lang="ru-RU" sz="1200" b="1" dirty="0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жауаптың дұрыс нұсқасын</ns1:t>
              </ns1:r>
              <ns1:r>
                <ns1:rPr lang="ru-RU" sz="1200" b="1" dirty="0" smtClean="0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»;</ns1:t>
              </ns1:r>
              <ns1:endParaRPr lang="ru-RU" sz="1200" dirty="0">
                <ns1:latin typeface="Century Gothic" panose="020B0502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endParaRPr>
            </ns1:p>
            <ns1:p>
              <ns1:pPr>
                <ns1:lnSpc>
                  <ns1:spcPct val="107000"/>
                </ns1:lnSpc>
                <ns1:spcAft>
                  <ns1:spcPts val="0"/>
                </ns1:spcAft>
              </ns1:pPr>
              <ns1:r>
                <ns1:rPr lang="ru-RU" sz="1200" dirty="0">
                  <ns1:solidFill>
                    <ns1:srgbClr val="9C5D7A"/>
                  </ns1:solidFill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● </ns1:t>
              </ns1:r>
              <ns1:r>
                <ns1:rPr lang="ru-RU" sz="1200" dirty="0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әрбір мұғалім жаратылыстану-ғылыми және математикалық циклдердің барлық пәндері бойынша білім алушылардың функционалдық сауаттылық дағдыларына назар аударсын.</ns1:t>
              </ns1:r>
            </ns1:p>
          </ns0:txBody>
        </ns0:sp>
        <ns0:sp>
          <ns0:nvSpPr>
            <ns0:cNvPr id="38" name="Прямоугольник 37"/>
            <ns0:cNvSpPr/>
            <ns0:nvPr/>
          </ns0:nvSpPr>
          <ns0:spPr>
            <ns1:xfrm>
              <ns1:off x="385200" y="1059753"/>
              <ns1:ext cx="5076800" cy="604652"/>
            </ns1:xfrm>
            <ns1:prstGeom prst="rect">
              <ns1:avLst/>
            </ns1:prstGeom>
            <ns1:solidFill>
              <ns1:srgbClr val="283B4D"/>
            </ns1:solidFill>
            <ns1:ln>
              <ns1:noFill/>
            </ns1:ln>
            <ns1:effectLst>
              <ns1:outerShdw blurRad="50800" dist="38100" dir="5400000" algn="t" rotWithShape="0">
                <ns1:prstClr val="black">
                  <ns1:alpha val="40000"/>
                </ns1:prstClr>
              </ns1:outerShdw>
            </ns1:effectLst>
          </ns0:spPr>
          <ns0:style>
            <ns1:lnRef idx="2">
              <ns1:schemeClr val="accent1">
                <ns1:shade val="50000"/>
              </ns1:schemeClr>
            </ns1:lnRef>
            <ns1:fillRef idx="1">
              <ns1:schemeClr val="accent1"/>
            </ns1:fillRef>
            <ns1:effectRef idx="0">
              <ns1:schemeClr val="accent1"/>
            </ns1:effectRef>
            <ns1:fontRef idx="minor">
              <ns1:schemeClr val="lt1"/>
            </ns1:fontRef>
          </ns0:style>
          <ns0:txBody>
            <ns1:bodyPr rtlCol="0" anchor="ctr"/>
            <ns1:lstStyle/>
            <ns1:p>
              <ns1:pPr algn="ctr"/>
              <ns1:endParaRPr lang="ru-RU">
                <ns1:latin typeface="Century Gothic" panose="020B0502020202020204" pitchFamily="34" charset="0"/>
              </ns1:endParaRPr>
            </ns1:p>
          </ns0:txBody>
        </ns0:sp>
        <ns0:sp>
          <ns0:nvSpPr>
            <ns0:cNvPr id="39" name="Прямоугольник 38"/>
            <ns0:cNvSpPr/>
            <ns0:nvPr/>
          </ns0:nvSpPr>
          <ns0:spPr>
            <ns1:xfrm>
              <ns1:off x="385200" y="1087863"/>
              <ns1:ext cx="4875665" cy="598177"/>
            </ns1:xfrm>
            <ns1:prstGeom prst="rect">
              <ns1:avLst/>
            </ns1:prstGeom>
          </ns0:spPr>
          <ns0:txBody>
            <ns1:bodyPr wrap="square">
              <ns1:spAutoFit/>
            </ns1:bodyPr>
            <ns1:lstStyle/>
            <ns1:p>
              <ns1:pPr>
                <ns1:lnSpc>
                  <ns1:spcPct val="107000"/>
                </ns1:lnSpc>
                <ns1:spcAft>
                  <ns1:spcPts val="0"/>
                </ns1:spcAft>
              </ns1:pPr>
              <ns1:r>
                <ns1:rPr lang="ru-RU" sz="1600" b="1" dirty="0">
                  <ns1:solidFill>
                    <ns1:schemeClr val="bg1"/>
                  </ns1:solidFill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"МАТЕМАТИКА" ПӘНДЕРІ БОЙЫНША САПАНЫҢ ТӨМЕН % ЖӘНЕ "ФИЗИКА" </ns1:t>
              </ns1:r>
            </ns1:p>
          </ns0:txBody>
        </ns0:sp>
      </ns0:grpSp>
      <ns0:sp>
        <ns0:nvSpPr>
          <ns0:cNvPr id="41" name="Прямоугольник 40"/>
          <ns0:cNvSpPr/>
          <ns0:nvPr/>
        </ns0:nvSpPr>
        <ns0:spPr>
          <ns1:xfrm>
            <ns1:off x="5558973" y="914974"/>
            <ns1:ext cx="6399898" cy="603857"/>
          </ns1:xfrm>
          <ns1:prstGeom prst="rect">
            <ns1:avLst/>
          </ns1:prstGeom>
          <ns1:solidFill>
            <ns1:srgbClr val="283B4D"/>
          </ns1:solidFill>
          <ns1:ln>
            <ns1:noFill/>
          </ns1:ln>
          <ns1:effectLst>
            <ns1:outerShdw blurRad="50800" dist="38100" dir="5400000" algn="t" rotWithShape="0">
              <ns1:prstClr val="black">
                <ns1:alpha val="40000"/>
              </ns1:prstClr>
            </ns1:outerShdw>
          </ns1:effectLst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42" name="Прямоугольник 41"/>
          <ns0:cNvSpPr/>
          <ns0:nvPr/>
        </ns0:nvSpPr>
        <ns0:spPr>
          <ns1:xfrm>
            <ns1:off x="5575663" y="921901"/>
            <ns1:ext cx="6383208" cy="619272"/>
          </ns1:xfrm>
          <ns1:prstGeom prst="rect">
            <ns1:avLst/>
          </ns1:prstGeom>
        </ns0:spPr>
        <ns0:txBody>
          <ns1:bodyPr wrap="square">
            <ns1:spAutoFit/>
          </ns1:bodyPr>
          <ns1:lstStyle/>
          <ns1:p>
            <ns1:pPr marL="501650">
              <ns1:lnSpc>
                <ns1:spcPct val="107000"/>
              </ns1:lnSpc>
              <ns1:spcAft>
                <ns1:spcPts val="0"/>
              </ns1:spcAft>
            </ns1:pPr>
            <ns1:r>
              <ns1:rPr lang="ru-RU" sz="1600" b="1" dirty="0">
                <ns1:solidFill>
                  <ns1:schemeClr val="bg1"/>
                </ns1:solidFill>
                <ns1:latin typeface="Century Gothic" panose="020B0502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ОЗНО ПЛАТФОРМАСЫНА БЕЛСЕНДІ СІЛТЕМЕЛЕР-2023 </ns1:t>
            </ns1:r>
          </ns1:p>
          <ns1:p>
            <ns1:pPr marL="501650">
              <ns1:lnSpc>
                <ns1:spcPct val="107000"/>
              </ns1:lnSpc>
              <ns1:spcAft>
                <ns1:spcPts val="0"/>
              </ns1:spcAft>
            </ns1:pPr>
            <ns1:r>
              <ns1:rPr lang="ru-RU" sz="1600" b="1" dirty="0">
                <ns1:solidFill>
                  <ns1:schemeClr val="bg1"/>
                </ns1:solidFill>
                <ns1:latin typeface="Century Gothic" panose="020B0502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ОҚЫТУ ОРЫС/ҚАЗАҚ ТІЛІНДЕ ЖҮРГІЗІЛЕДІ: </ns1:t>
            </ns1:r>
          </ns1:p>
        </ns0:txBody>
      </ns0:sp>
      <ns0:grpSp>
        <ns0:nvGrpSpPr>
          <ns0:cNvPr id="63" name="Группа 62"/>
          <ns0:cNvGrpSpPr/>
          <ns0:nvPr/>
        </ns0:nvGrpSpPr>
        <ns0:grpSpPr>
          <ns1:xfrm>
            <ns1:off x="5601546" y="1554523"/>
            <ns1:ext cx="3153699" cy="1642717"/>
            <ns1:chOff x="5673042" y="1844083"/>
            <ns1:chExt cx="3153699" cy="1776223"/>
          </ns1:xfrm>
          <ns1:effectLst>
            <ns1:outerShdw blurRad="50800" dist="38100" dir="5400000" algn="t" rotWithShape="0">
              <ns1:prstClr val="black">
                <ns1:alpha val="40000"/>
              </ns1:prstClr>
            </ns1:outerShdw>
          </ns1:effectLst>
        </ns0:grpSpPr>
        <ns0:sp>
          <ns0:nvSpPr>
            <ns0:cNvPr id="62" name="Прямоугольник 61"/>
            <ns0:cNvSpPr/>
            <ns0:nvPr/>
          </ns0:nvSpPr>
          <ns0:spPr>
            <ns1:xfrm>
              <ns1:off x="5673042" y="1846966"/>
              <ns1:ext cx="1911212" cy="1773340"/>
            </ns1:xfrm>
            <ns1:prstGeom prst="rect">
              <ns1:avLst/>
            </ns1:prstGeom>
            <ns1:solidFill>
              <ns1:schemeClr val="bg1"/>
            </ns1:solidFill>
            <ns1:ln>
              <ns1:noFill/>
            </ns1:ln>
          </ns0:spPr>
          <ns0:style>
            <ns1:lnRef idx="2">
              <ns1:schemeClr val="accent1">
                <ns1:shade val="50000"/>
              </ns1:schemeClr>
            </ns1:lnRef>
            <ns1:fillRef idx="1">
              <ns1:schemeClr val="accent1"/>
            </ns1:fillRef>
            <ns1:effectRef idx="0">
              <ns1:schemeClr val="accent1"/>
            </ns1:effectRef>
            <ns1:fontRef idx="minor">
              <ns1:schemeClr val="lt1"/>
            </ns1:fontRef>
          </ns0:style>
          <ns0:txBody>
            <ns1:bodyPr rtlCol="0" anchor="ctr"/>
            <ns1:lstStyle/>
            <ns1:p>
              <ns1:pPr algn="ctr"/>
              <ns1:endParaRPr lang="ru-RU">
                <ns1:latin typeface="Century Gothic" panose="020B0502020202020204" pitchFamily="34" charset="0"/>
              </ns1:endParaRPr>
            </ns1:p>
          </ns0:txBody>
        </ns0:sp>
        <ns0:sp>
          <ns0:nvSpPr>
            <ns0:cNvPr id="60" name="Прямоугольник 59"/>
            <ns0:cNvSpPr/>
            <ns0:nvPr/>
          </ns0:nvSpPr>
          <ns0:spPr>
            <ns1:xfrm>
              <ns1:off x="7580888" y="1844083"/>
              <ns1:ext cx="1245853" cy="1773340"/>
            </ns1:xfrm>
            <ns1:prstGeom prst="rect">
              <ns1:avLst/>
            </ns1:prstGeom>
            <ns1:solidFill>
              <ns1:srgbClr val="9C5D7A"/>
            </ns1:solidFill>
            <ns1:ln>
              <ns1:noFill/>
            </ns1:ln>
          </ns0:spPr>
          <ns0:style>
            <ns1:lnRef idx="2">
              <ns1:schemeClr val="accent1">
                <ns1:shade val="50000"/>
              </ns1:schemeClr>
            </ns1:lnRef>
            <ns1:fillRef idx="1">
              <ns1:schemeClr val="accent1"/>
            </ns1:fillRef>
            <ns1:effectRef idx="0">
              <ns1:schemeClr val="accent1"/>
            </ns1:effectRef>
            <ns1:fontRef idx="minor">
              <ns1:schemeClr val="lt1"/>
            </ns1:fontRef>
          </ns0:style>
          <ns0:txBody>
            <ns1:bodyPr rtlCol="0" anchor="ctr"/>
            <ns1:lstStyle/>
            <ns1:p>
              <ns1:pPr algn="ctr"/>
              <ns1:endParaRPr lang="ru-RU">
                <ns1:latin typeface="Century Gothic" panose="020B0502020202020204" pitchFamily="34" charset="0"/>
              </ns1:endParaRPr>
            </ns1:p>
          </ns0:txBody>
        </ns0:sp>
        <ns0:sp>
          <ns0:nvSpPr>
            <ns0:cNvPr id="61" name="Прямоугольник 60"/>
            <ns0:cNvSpPr/>
            <ns0:nvPr/>
          </ns0:nvSpPr>
          <ns0:spPr>
            <ns1:xfrm>
              <ns1:off x="7580888" y="2523176"/>
              <ns1:ext cx="1245853" cy="338554"/>
            </ns1:xfrm>
            <ns1:prstGeom prst="rect">
              <ns1:avLst/>
            </ns1:prstGeom>
          </ns0:spPr>
          <ns0:txBody>
            <ns1:bodyPr wrap="square">
              <ns1:spAutoFit/>
            </ns1:bodyPr>
            <ns1:lstStyle/>
            <ns1:p>
              <ns1:pPr algn="ctr"/>
              <ns1:r>
                <ns1:rPr lang="ru-RU" sz="1600" dirty="0">
                  <ns1:solidFill>
                    <ns1:srgbClr val="333333"/>
                  </ns1:solidFill>
                  <ns1:latin typeface="Century Gothic" panose="020B0502020202020204" pitchFamily="34" charset="0"/>
                </ns1:rPr>
                <ns1:t>7 СЫНЫП ҚАЗ</ns1:t>
              </ns1:r>
              <ns1:endParaRPr lang="ru-RU" sz="1600" b="0" i="0" dirty="0">
                <ns1:solidFill>
                  <ns1:srgbClr val="333333"/>
                </ns1:solidFill>
                <ns1:effectLst/>
                <ns1:latin typeface="Century Gothic" panose="020B0502020202020204" pitchFamily="34" charset="0"/>
              </ns1:endParaRPr>
            </ns1:p>
          </ns0:txBody>
        </ns0:sp>
      </ns0:grpSp>
      <ns0:pic>
        <ns0:nvPicPr>
          <ns0:cNvPr id="64" name="Рисунок 63"/>
          <ns0:cNvPicPr>
            <ns1:picLocks noChangeAspect="1"/>
          </ns0:cNvPicPr>
          <ns0:nvPr/>
        </ns0:nvPicPr>
        <ns0:blipFill>
          <ns1:blip r:embed="rId6" cstate="print">
            <ns1:extLst>
              <ns1:ext uri="{28A0092B-C50C-407E-A947-70E740481C1C}">
                <ns3:useLocalDpi val="0"/>
              </ns1:ext>
            </ns1:extLst>
          </ns1:blip>
          <ns1:stretch>
            <ns1:fillRect/>
          </ns1:stretch>
        </ns0:blipFill>
        <ns0:spPr>
          <ns1:xfrm>
            <ns1:off x="5665140" y="1565299"/>
            <ns1:ext cx="1767461" cy="1634614"/>
          </ns1:xfrm>
          <ns1:prstGeom prst="rect">
            <ns1:avLst/>
          </ns1:prstGeom>
        </ns0:spPr>
      </ns0:pic>
      <ns0:grpSp>
        <ns0:nvGrpSpPr>
          <ns0:cNvPr id="65" name="Группа 64"/>
          <ns0:cNvGrpSpPr/>
          <ns0:nvPr/>
        </ns0:nvGrpSpPr>
        <ns0:grpSpPr>
          <ns1:xfrm>
            <ns1:off x="5601547" y="3310283"/>
            <ns1:ext cx="3153771" cy="1642717"/>
            <ns1:chOff x="5673042" y="1844083"/>
            <ns1:chExt cx="3168926" cy="1776223"/>
          </ns1:xfrm>
          <ns1:effectLst>
            <ns1:outerShdw blurRad="50800" dist="38100" dir="5400000" algn="t" rotWithShape="0">
              <ns1:prstClr val="black">
                <ns1:alpha val="40000"/>
              </ns1:prstClr>
            </ns1:outerShdw>
          </ns1:effectLst>
        </ns0:grpSpPr>
        <ns0:sp>
          <ns0:nvSpPr>
            <ns0:cNvPr id="66" name="Прямоугольник 65"/>
            <ns0:cNvSpPr/>
            <ns0:nvPr/>
          </ns0:nvSpPr>
          <ns0:spPr>
            <ns1:xfrm>
              <ns1:off x="5673042" y="1846966"/>
              <ns1:ext cx="1911212" cy="1773340"/>
            </ns1:xfrm>
            <ns1:prstGeom prst="rect">
              <ns1:avLst/>
            </ns1:prstGeom>
            <ns1:solidFill>
              <ns1:schemeClr val="bg1"/>
            </ns1:solidFill>
            <ns1:ln>
              <ns1:noFill/>
            </ns1:ln>
          </ns0:spPr>
          <ns0:style>
            <ns1:lnRef idx="2">
              <ns1:schemeClr val="accent1">
                <ns1:shade val="50000"/>
              </ns1:schemeClr>
            </ns1:lnRef>
            <ns1:fillRef idx="1">
              <ns1:schemeClr val="accent1"/>
            </ns1:fillRef>
            <ns1:effectRef idx="0">
              <ns1:schemeClr val="accent1"/>
            </ns1:effectRef>
            <ns1:fontRef idx="minor">
              <ns1:schemeClr val="lt1"/>
            </ns1:fontRef>
          </ns0:style>
          <ns0:txBody>
            <ns1:bodyPr rtlCol="0" anchor="ctr"/>
            <ns1:lstStyle/>
            <ns1:p>
              <ns1:pPr algn="ctr"/>
              <ns1:endParaRPr lang="ru-RU">
                <ns1:latin typeface="Century Gothic" panose="020B0502020202020204" pitchFamily="34" charset="0"/>
              </ns1:endParaRPr>
            </ns1:p>
          </ns0:txBody>
        </ns0:sp>
        <ns0:sp>
          <ns0:nvSpPr>
            <ns0:cNvPr id="67" name="Прямоугольник 66"/>
            <ns0:cNvSpPr/>
            <ns0:nvPr/>
          </ns0:nvSpPr>
          <ns0:spPr>
            <ns1:xfrm>
              <ns1:off x="7596115" y="1844083"/>
              <ns1:ext cx="1245853" cy="1773340"/>
            </ns1:xfrm>
            <ns1:prstGeom prst="rect">
              <ns1:avLst/>
            </ns1:prstGeom>
            <ns1:solidFill>
              <ns1:srgbClr val="2F9F9E"/>
            </ns1:solidFill>
            <ns1:ln>
              <ns1:noFill/>
            </ns1:ln>
          </ns0:spPr>
          <ns0:style>
            <ns1:lnRef idx="2">
              <ns1:schemeClr val="accent1">
                <ns1:shade val="50000"/>
              </ns1:schemeClr>
            </ns1:lnRef>
            <ns1:fillRef idx="1">
              <ns1:schemeClr val="accent1"/>
            </ns1:fillRef>
            <ns1:effectRef idx="0">
              <ns1:schemeClr val="accent1"/>
            </ns1:effectRef>
            <ns1:fontRef idx="minor">
              <ns1:schemeClr val="lt1"/>
            </ns1:fontRef>
          </ns0:style>
          <ns0:txBody>
            <ns1:bodyPr rtlCol="0" anchor="ctr"/>
            <ns1:lstStyle/>
            <ns1:p>
              <ns1:pPr algn="ctr"/>
              <ns1:endParaRPr lang="ru-RU">
                <ns1:latin typeface="Century Gothic" panose="020B0502020202020204" pitchFamily="34" charset="0"/>
              </ns1:endParaRPr>
            </ns1:p>
          </ns0:txBody>
        </ns0:sp>
        <ns0:sp>
          <ns0:nvSpPr>
            <ns0:cNvPr id="68" name="Прямоугольник 67"/>
            <ns0:cNvSpPr/>
            <ns0:nvPr/>
          </ns0:nvSpPr>
          <ns0:spPr>
            <ns1:xfrm>
              <ns1:off x="7593437" y="2523176"/>
              <ns1:ext cx="1240794" cy="338554"/>
            </ns1:xfrm>
            <ns1:prstGeom prst="rect">
              <ns1:avLst/>
            </ns1:prstGeom>
          </ns0:spPr>
          <ns0:txBody>
            <ns1:bodyPr wrap="square">
              <ns1:spAutoFit/>
            </ns1:bodyPr>
            <ns1:lstStyle/>
            <ns1:p>
              <ns1:pPr algn="ctr"/>
              <ns1:r>
                <ns1:rPr lang="ru-RU" sz="1600" dirty="0">
                  <ns1:solidFill>
                    <ns1:srgbClr val="333333"/>
                  </ns1:solidFill>
                  <ns1:latin typeface="Century Gothic" panose="020B0502020202020204" pitchFamily="34" charset="0"/>
                </ns1:rPr>
                <ns1:t>7 СЫНЫП ОРЫС</ns1:t>
              </ns1:r>
              <ns1:endParaRPr lang="ru-RU" sz="1600" b="0" i="0" dirty="0">
                <ns1:solidFill>
                  <ns1:srgbClr val="333333"/>
                </ns1:solidFill>
                <ns1:effectLst/>
                <ns1:latin typeface="Century Gothic" panose="020B0502020202020204" pitchFamily="34" charset="0"/>
              </ns1:endParaRPr>
            </ns1:p>
          </ns0:txBody>
        </ns0:sp>
      </ns0:grpSp>
      <ns0:pic>
        <ns0:nvPicPr>
          <ns0:cNvPr id="69" name="Рисунок 68"/>
          <ns0:cNvPicPr>
            <ns1:picLocks noChangeAspect="1"/>
          </ns0:cNvPicPr>
          <ns0:nvPr/>
        </ns0:nvPicPr>
        <ns0:blipFill>
          <ns1:blip r:embed="rId7" cstate="print">
            <ns1:extLst>
              <ns1:ext uri="{28A0092B-C50C-407E-A947-70E740481C1C}">
                <ns3:useLocalDpi val="0"/>
              </ns1:ext>
            </ns1:extLst>
          </ns1:blip>
          <ns1:stretch>
            <ns1:fillRect/>
          </ns1:stretch>
        </ns0:blipFill>
        <ns0:spPr>
          <ns1:xfrm>
            <ns1:off x="5665140" y="3304368"/>
            <ns1:ext cx="1767461" cy="1634614"/>
          </ns1:xfrm>
          <ns1:prstGeom prst="rect">
            <ns1:avLst/>
          </ns1:prstGeom>
        </ns0:spPr>
      </ns0:pic>
      <ns0:grpSp>
        <ns0:nvGrpSpPr>
          <ns0:cNvPr id="78" name="Группа 77"/>
          <ns0:cNvGrpSpPr/>
          <ns0:nvPr/>
        </ns0:nvGrpSpPr>
        <ns0:grpSpPr>
          <ns1:xfrm>
            <ns1:off x="8780366" y="1554523"/>
            <ns1:ext cx="3153699" cy="1642717"/>
            <ns1:chOff x="5673042" y="1844083"/>
            <ns1:chExt cx="3153699" cy="1776223"/>
          </ns1:xfrm>
          <ns1:effectLst>
            <ns1:outerShdw blurRad="50800" dist="38100" dir="5400000" algn="t" rotWithShape="0">
              <ns1:prstClr val="black">
                <ns1:alpha val="40000"/>
              </ns1:prstClr>
            </ns1:outerShdw>
          </ns1:effectLst>
        </ns0:grpSpPr>
        <ns0:sp>
          <ns0:nvSpPr>
            <ns0:cNvPr id="79" name="Прямоугольник 78"/>
            <ns0:cNvSpPr/>
            <ns0:nvPr/>
          </ns0:nvSpPr>
          <ns0:spPr>
            <ns1:xfrm>
              <ns1:off x="5673042" y="1846966"/>
              <ns1:ext cx="1911212" cy="1773340"/>
            </ns1:xfrm>
            <ns1:prstGeom prst="rect">
              <ns1:avLst/>
            </ns1:prstGeom>
            <ns1:solidFill>
              <ns1:schemeClr val="bg1"/>
            </ns1:solidFill>
            <ns1:ln>
              <ns1:noFill/>
            </ns1:ln>
          </ns0:spPr>
          <ns0:style>
            <ns1:lnRef idx="2">
              <ns1:schemeClr val="accent1">
                <ns1:shade val="50000"/>
              </ns1:schemeClr>
            </ns1:lnRef>
            <ns1:fillRef idx="1">
              <ns1:schemeClr val="accent1"/>
            </ns1:fillRef>
            <ns1:effectRef idx="0">
              <ns1:schemeClr val="accent1"/>
            </ns1:effectRef>
            <ns1:fontRef idx="minor">
              <ns1:schemeClr val="lt1"/>
            </ns1:fontRef>
          </ns0:style>
          <ns0:txBody>
            <ns1:bodyPr rtlCol="0" anchor="ctr"/>
            <ns1:lstStyle/>
            <ns1:p>
              <ns1:pPr algn="ctr"/>
              <ns1:endParaRPr lang="ru-RU">
                <ns1:latin typeface="Century Gothic" panose="020B0502020202020204" pitchFamily="34" charset="0"/>
              </ns1:endParaRPr>
            </ns1:p>
          </ns0:txBody>
        </ns0:sp>
        <ns0:sp>
          <ns0:nvSpPr>
            <ns0:cNvPr id="80" name="Прямоугольник 79"/>
            <ns0:cNvSpPr/>
            <ns0:nvPr/>
          </ns0:nvSpPr>
          <ns0:spPr>
            <ns1:xfrm>
              <ns1:off x="7580888" y="1844083"/>
              <ns1:ext cx="1245853" cy="1773340"/>
            </ns1:xfrm>
            <ns1:prstGeom prst="rect">
              <ns1:avLst/>
            </ns1:prstGeom>
            <ns1:solidFill>
              <ns1:srgbClr val="F4B350"/>
            </ns1:solidFill>
            <ns1:ln>
              <ns1:noFill/>
            </ns1:ln>
          </ns0:spPr>
          <ns0:style>
            <ns1:lnRef idx="2">
              <ns1:schemeClr val="accent1">
                <ns1:shade val="50000"/>
              </ns1:schemeClr>
            </ns1:lnRef>
            <ns1:fillRef idx="1">
              <ns1:schemeClr val="accent1"/>
            </ns1:fillRef>
            <ns1:effectRef idx="0">
              <ns1:schemeClr val="accent1"/>
            </ns1:effectRef>
            <ns1:fontRef idx="minor">
              <ns1:schemeClr val="lt1"/>
            </ns1:fontRef>
          </ns0:style>
          <ns0:txBody>
            <ns1:bodyPr rtlCol="0" anchor="ctr"/>
            <ns1:lstStyle/>
            <ns1:p>
              <ns1:pPr algn="ctr"/>
              <ns1:endParaRPr lang="ru-RU">
                <ns1:latin typeface="Century Gothic" panose="020B0502020202020204" pitchFamily="34" charset="0"/>
              </ns1:endParaRPr>
            </ns1:p>
          </ns0:txBody>
        </ns0:sp>
        <ns0:sp>
          <ns0:nvSpPr>
            <ns0:cNvPr id="81" name="Прямоугольник 80"/>
            <ns0:cNvSpPr/>
            <ns0:nvPr/>
          </ns0:nvSpPr>
          <ns0:spPr>
            <ns1:xfrm>
              <ns1:off x="7580888" y="2523176"/>
              <ns1:ext cx="1245853" cy="338554"/>
            </ns1:xfrm>
            <ns1:prstGeom prst="rect">
              <ns1:avLst/>
            </ns1:prstGeom>
          </ns0:spPr>
          <ns0:txBody>
            <ns1:bodyPr wrap="square">
              <ns1:spAutoFit/>
            </ns1:bodyPr>
            <ns1:lstStyle/>
            <ns1:p>
              <ns1:pPr algn="ctr"/>
              <ns1:r>
                <ns1:rPr lang="ru-RU" sz="1600" dirty="0">
                  <ns1:solidFill>
                    <ns1:srgbClr val="333333"/>
                  </ns1:solidFill>
                  <ns1:latin typeface="Century Gothic" panose="020B0502020202020204" pitchFamily="34" charset="0"/>
                </ns1:rPr>
                <ns1:t>3 СЫНЫП. ҚАЗ</ns1:t>
              </ns1:r>
              <ns1:endParaRPr lang="ru-RU" sz="1600" b="0" i="0" dirty="0">
                <ns1:solidFill>
                  <ns1:srgbClr val="333333"/>
                </ns1:solidFill>
                <ns1:effectLst/>
                <ns1:latin typeface="Century Gothic" panose="020B0502020202020204" pitchFamily="34" charset="0"/>
              </ns1:endParaRPr>
            </ns1:p>
          </ns0:txBody>
        </ns0:sp>
      </ns0:grpSp>
      <ns0:grpSp>
        <ns0:nvGrpSpPr>
          <ns0:cNvPr id="82" name="Группа 81"/>
          <ns0:cNvGrpSpPr/>
          <ns0:nvPr/>
        </ns0:nvGrpSpPr>
        <ns0:grpSpPr>
          <ns1:xfrm>
            <ns1:off x="8780367" y="3310283"/>
            <ns1:ext cx="3153771" cy="1642717"/>
            <ns1:chOff x="5673042" y="1844083"/>
            <ns1:chExt cx="3168926" cy="1776223"/>
          </ns1:xfrm>
          <ns1:effectLst>
            <ns1:outerShdw blurRad="50800" dist="38100" dir="5400000" algn="t" rotWithShape="0">
              <ns1:prstClr val="black">
                <ns1:alpha val="40000"/>
              </ns1:prstClr>
            </ns1:outerShdw>
          </ns1:effectLst>
        </ns0:grpSpPr>
        <ns0:sp>
          <ns0:nvSpPr>
            <ns0:cNvPr id="83" name="Прямоугольник 82"/>
            <ns0:cNvSpPr/>
            <ns0:nvPr/>
          </ns0:nvSpPr>
          <ns0:spPr>
            <ns1:xfrm>
              <ns1:off x="5673042" y="1846966"/>
              <ns1:ext cx="1911212" cy="1773340"/>
            </ns1:xfrm>
            <ns1:prstGeom prst="rect">
              <ns1:avLst/>
            </ns1:prstGeom>
            <ns1:solidFill>
              <ns1:schemeClr val="bg1"/>
            </ns1:solidFill>
            <ns1:ln>
              <ns1:noFill/>
            </ns1:ln>
          </ns0:spPr>
          <ns0:style>
            <ns1:lnRef idx="2">
              <ns1:schemeClr val="accent1">
                <ns1:shade val="50000"/>
              </ns1:schemeClr>
            </ns1:lnRef>
            <ns1:fillRef idx="1">
              <ns1:schemeClr val="accent1"/>
            </ns1:fillRef>
            <ns1:effectRef idx="0">
              <ns1:schemeClr val="accent1"/>
            </ns1:effectRef>
            <ns1:fontRef idx="minor">
              <ns1:schemeClr val="lt1"/>
            </ns1:fontRef>
          </ns0:style>
          <ns0:txBody>
            <ns1:bodyPr rtlCol="0" anchor="ctr"/>
            <ns1:lstStyle/>
            <ns1:p>
              <ns1:pPr algn="ctr"/>
              <ns1:endParaRPr lang="ru-RU">
                <ns1:latin typeface="Century Gothic" panose="020B0502020202020204" pitchFamily="34" charset="0"/>
              </ns1:endParaRPr>
            </ns1:p>
          </ns0:txBody>
        </ns0:sp>
        <ns0:sp>
          <ns0:nvSpPr>
            <ns0:cNvPr id="84" name="Прямоугольник 83"/>
            <ns0:cNvSpPr/>
            <ns0:nvPr/>
          </ns0:nvSpPr>
          <ns0:spPr>
            <ns1:xfrm>
              <ns1:off x="7596115" y="1844083"/>
              <ns1:ext cx="1245853" cy="1773340"/>
            </ns1:xfrm>
            <ns1:prstGeom prst="rect">
              <ns1:avLst/>
            </ns1:prstGeom>
            <ns1:solidFill>
              <ns1:srgbClr val="4897CC"/>
            </ns1:solidFill>
            <ns1:ln>
              <ns1:noFill/>
            </ns1:ln>
          </ns0:spPr>
          <ns0:style>
            <ns1:lnRef idx="2">
              <ns1:schemeClr val="accent1">
                <ns1:shade val="50000"/>
              </ns1:schemeClr>
            </ns1:lnRef>
            <ns1:fillRef idx="1">
              <ns1:schemeClr val="accent1"/>
            </ns1:fillRef>
            <ns1:effectRef idx="0">
              <ns1:schemeClr val="accent1"/>
            </ns1:effectRef>
            <ns1:fontRef idx="minor">
              <ns1:schemeClr val="lt1"/>
            </ns1:fontRef>
          </ns0:style>
          <ns0:txBody>
            <ns1:bodyPr rtlCol="0" anchor="ctr"/>
            <ns1:lstStyle/>
            <ns1:p>
              <ns1:pPr algn="ctr"/>
              <ns1:endParaRPr lang="ru-RU">
                <ns1:latin typeface="Century Gothic" panose="020B0502020202020204" pitchFamily="34" charset="0"/>
              </ns1:endParaRPr>
            </ns1:p>
          </ns0:txBody>
        </ns0:sp>
        <ns0:sp>
          <ns0:nvSpPr>
            <ns0:cNvPr id="85" name="Прямоугольник 84"/>
            <ns0:cNvSpPr/>
            <ns0:nvPr/>
          </ns0:nvSpPr>
          <ns0:spPr>
            <ns1:xfrm>
              <ns1:off x="7593437" y="2523176"/>
              <ns1:ext cx="1240794" cy="338554"/>
            </ns1:xfrm>
            <ns1:prstGeom prst="rect">
              <ns1:avLst/>
            </ns1:prstGeom>
          </ns0:spPr>
          <ns0:txBody>
            <ns1:bodyPr wrap="square">
              <ns1:spAutoFit/>
            </ns1:bodyPr>
            <ns1:lstStyle/>
            <ns1:p>
              <ns1:pPr algn="ctr"/>
              <ns1:r>
                <ns1:rPr lang="ru-RU" sz="1600" dirty="0">
                  <ns1:solidFill>
                    <ns1:srgbClr val="333333"/>
                  </ns1:solidFill>
                  <ns1:latin typeface="Century Gothic" panose="020B0502020202020204" pitchFamily="34" charset="0"/>
                </ns1:rPr>
                <ns1:t>3 СЫНЫП ОРЫС</ns1:t>
              </ns1:r>
              <ns1:endParaRPr lang="ru-RU" sz="1600" b="0" i="0" dirty="0">
                <ns1:solidFill>
                  <ns1:srgbClr val="333333"/>
                </ns1:solidFill>
                <ns1:effectLst/>
                <ns1:latin typeface="Century Gothic" panose="020B0502020202020204" pitchFamily="34" charset="0"/>
              </ns1:endParaRPr>
            </ns1:p>
          </ns0:txBody>
        </ns0:sp>
      </ns0:grpSp>
      <ns0:pic>
        <ns0:nvPicPr>
          <ns0:cNvPr id="86" name="Рисунок 85"/>
          <ns0:cNvPicPr>
            <ns1:picLocks noChangeAspect="1"/>
          </ns0:cNvPicPr>
          <ns0:nvPr/>
        </ns0:nvPicPr>
        <ns0:blipFill>
          <ns1:blip r:embed="rId8" cstate="print">
            <ns1:extLst>
              <ns1:ext uri="{28A0092B-C50C-407E-A947-70E740481C1C}">
                <ns3:useLocalDpi val="0"/>
              </ns1:ext>
            </ns1:extLst>
          </ns1:blip>
          <ns1:stretch>
            <ns1:fillRect/>
          </ns1:stretch>
        </ns0:blipFill>
        <ns0:spPr>
          <ns1:xfrm>
            <ns1:off x="8853566" y="1570636"/>
            <ns1:ext cx="1767461" cy="1634614"/>
          </ns1:xfrm>
          <ns1:prstGeom prst="rect">
            <ns1:avLst/>
          </ns1:prstGeom>
        </ns0:spPr>
      </ns0:pic>
      <ns0:pic>
        <ns0:nvPicPr>
          <ns0:cNvPr id="87" name="Рисунок 86"/>
          <ns0:cNvPicPr>
            <ns1:picLocks noChangeAspect="1"/>
          </ns0:cNvPicPr>
          <ns0:nvPr/>
        </ns0:nvPicPr>
        <ns0:blipFill>
          <ns1:blip r:embed="rId9" cstate="print">
            <ns1:extLst>
              <ns1:ext uri="{28A0092B-C50C-407E-A947-70E740481C1C}">
                <ns3:useLocalDpi val="0"/>
              </ns1:ext>
            </ns1:extLst>
          </ns1:blip>
          <ns1:stretch>
            <ns1:fillRect/>
          </ns1:stretch>
        </ns0:blipFill>
        <ns0:spPr>
          <ns1:xfrm>
            <ns1:off x="8839808" y="3329965"/>
            <ns1:ext cx="1767461" cy="1634614"/>
          </ns1:xfrm>
          <ns1:prstGeom prst="rect">
            <ns1:avLst/>
          </ns1:prstGeom>
        </ns0:spPr>
      </ns0:pic>
      <ns0:grpSp>
        <ns0:nvGrpSpPr>
          <ns0:cNvPr id="20" name="Группа 19"/>
          <ns0:cNvGrpSpPr/>
          <ns0:nvPr/>
        </ns0:nvGrpSpPr>
        <ns0:grpSpPr>
          <ns1:xfrm>
            <ns1:off x="373138" y="914974"/>
            <ns1:ext cx="6096928" cy="1435649"/>
            <ns1:chOff x="373138" y="1059754"/>
            <ns1:chExt cx="6096928" cy="1435649"/>
          </ns1:xfrm>
        </ns0:grpSpPr>
        <ns0:sp>
          <ns0:nvSpPr>
            <ns0:cNvPr id="51" name="Прямоугольник 50"/>
            <ns0:cNvSpPr/>
            <ns0:nvPr/>
          </ns0:nvSpPr>
          <ns0:spPr>
            <ns1:xfrm>
              <ns1:off x="373138" y="1059754"/>
              <ns1:ext cx="5076800" cy="604652"/>
            </ns1:xfrm>
            <ns1:prstGeom prst="rect">
              <ns1:avLst/>
            </ns1:prstGeom>
            <ns1:solidFill>
              <ns1:srgbClr val="283B4D"/>
            </ns1:solidFill>
            <ns1:ln>
              <ns1:noFill/>
            </ns1:ln>
            <ns1:effectLst>
              <ns1:outerShdw blurRad="50800" dist="38100" dir="5400000" algn="t" rotWithShape="0">
                <ns1:prstClr val="black">
                  <ns1:alpha val="40000"/>
                </ns1:prstClr>
              </ns1:outerShdw>
            </ns1:effectLst>
          </ns0:spPr>
          <ns0:style>
            <ns1:lnRef idx="2">
              <ns1:schemeClr val="accent1">
                <ns1:shade val="50000"/>
              </ns1:schemeClr>
            </ns1:lnRef>
            <ns1:fillRef idx="1">
              <ns1:schemeClr val="accent1"/>
            </ns1:fillRef>
            <ns1:effectRef idx="0">
              <ns1:schemeClr val="accent1"/>
            </ns1:effectRef>
            <ns1:fontRef idx="minor">
              <ns1:schemeClr val="lt1"/>
            </ns1:fontRef>
          </ns0:style>
          <ns0:txBody>
            <ns1:bodyPr rtlCol="0" anchor="ctr"/>
            <ns1:lstStyle/>
            <ns1:p>
              <ns1:pPr algn="ctr"/>
              <ns1:endParaRPr lang="ru-RU">
                <ns1:latin typeface="Century Gothic" panose="020B0502020202020204" pitchFamily="34" charset="0"/>
              </ns1:endParaRPr>
            </ns1:p>
          </ns0:txBody>
        </ns0:sp>
        <ns0:sp>
          <ns0:nvSpPr>
            <ns0:cNvPr id="52" name="Прямоугольник 51"/>
            <ns0:cNvSpPr/>
            <ns0:nvPr/>
          </ns0:nvSpPr>
          <ns0:spPr>
            <ns1:xfrm>
              <ns1:off x="1546228" y="1183780"/>
              <ns1:ext cx="2644382" cy="355803"/>
            </ns1:xfrm>
            <ns1:prstGeom prst="rect">
              <ns1:avLst/>
            </ns1:prstGeom>
          </ns0:spPr>
          <ns0:txBody>
            <ns1:bodyPr wrap="square">
              <ns1:spAutoFit/>
            </ns1:bodyPr>
            <ns1:lstStyle/>
            <ns1:p>
              <ns1:pPr>
                <ns1:lnSpc>
                  <ns1:spcPct val="107000"/>
                </ns1:lnSpc>
                <ns1:spcAft>
                  <ns1:spcPts val="0"/>
                </ns1:spcAft>
              </ns1:pPr>
              <ns1:r>
                <ns1:rPr lang="ru-RU" sz="1600" b="1" dirty="0" smtClean="0">
                  <ns1:solidFill>
                    <ns1:schemeClr val="bg1"/>
                  </ns1:solidFill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ҚАТЫСУШЫЛАР ҚАЛТЫРАДЫ-2023</ns1:t>
              </ns1:r>
              <ns1:endParaRPr lang="ru-RU" sz="1600" b="1" dirty="0">
                <ns1:solidFill>
                  <ns1:schemeClr val="bg1"/>
                </ns1:solidFill>
                <ns1:latin typeface="Century Gothic" panose="020B0502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endParaRPr>
            </ns1:p>
          </ns0:txBody>
        </ns0:sp>
        <ns0:sp>
          <ns0:nvSpPr>
            <ns0:cNvPr id="19" name="Прямоугольник 18"/>
            <ns0:cNvSpPr/>
            <ns0:nvPr/>
          </ns0:nvSpPr>
          <ns0:spPr>
            <ns1:xfrm>
              <ns1:off x="374066" y="1664406"/>
              <ns1:ext cx="6096000" cy="830997"/>
            </ns1:xfrm>
            <ns1:prstGeom prst="rect">
              <ns1:avLst/>
            </ns1:prstGeom>
          </ns0:spPr>
          <ns0:txBody>
            <ns1:bodyPr>
              <ns1:spAutoFit/>
            </ns1:bodyPr>
            <ns1:lstStyle/>
            <ns1:p>
              <ns1:pPr marL="285750" indent="-285750">
                <ns1:buFont typeface="Wingdings" panose="05000000000000000000" pitchFamily="2" charset="2"/>
                <ns1:buChar char="ü"/>
              </ns1:pPr>
              <ns1:r>
                <ns1:rPr lang="ru-RU" sz="1200" dirty="0">
                  <ns1:latin typeface="Century Gothic" panose="020B0502020202020204" pitchFamily="34" charset="0"/>
                </ns1:rPr>
                <ns1:t>№ 7 ОМ</ns1:t>
              </ns1:r>
            </ns1:p>
            <ns1:p>
              <ns1:pPr marL="285750" indent="-285750">
                <ns1:buFont typeface="Wingdings" panose="05000000000000000000" pitchFamily="2" charset="2"/>
                <ns1:buChar char="ü"/>
              </ns1:pPr>
              <ns1:r>
                <ns1:rPr lang="ru-RU" sz="1200" dirty="0">
                  <ns1:latin typeface="Century Gothic" panose="020B0502020202020204" pitchFamily="34" charset="0"/>
                </ns1:rPr>
                <ns1:t>№ 13 ОМ</ns1:t>
              </ns1:r>
            </ns1:p>
            <ns1:p>
              <ns1:pPr marL="285750" indent="-285750">
                <ns1:buFont typeface="Wingdings" panose="05000000000000000000" pitchFamily="2" charset="2"/>
                <ns1:buChar char="ü"/>
              </ns1:pPr>
              <ns1:r>
                <ns1:rPr lang="ru-RU" sz="1200" dirty="0">
                  <ns1:latin typeface="Century Gothic" panose="020B0502020202020204" pitchFamily="34" charset="0"/>
                </ns1:rPr>
                <ns1:t>№ 23 ОМ</ns1:t>
              </ns1:r>
            </ns1:p>
            <ns1:p>
              <ns1:pPr marL="285750" indent="-285750">
                <ns1:buFont typeface="Wingdings" panose="05000000000000000000" pitchFamily="2" charset="2"/>
                <ns1:buChar char="ü"/>
              </ns1:pPr>
              <ns1:r>
                <ns1:rPr lang="ru-RU" sz="1200" dirty="0">
                  <ns1:latin typeface="Century Gothic" panose="020B0502020202020204" pitchFamily="34" charset="0"/>
                </ns1:rPr>
                <ns1:t>№ 40 ОМ</ns1:t>
              </ns1:r>
            </ns1:p>
          </ns0:txBody>
        </ns0:sp>
      </ns0:grpSp>
      <ns0:cxnSp>
        <ns0:nvCxnSpPr>
          <ns0:cNvPr id="22" name="Прямая соединительная линия 21"/>
          <ns0:cNvCxnSpPr/>
          <ns0:nvPr/>
        </ns0:nvCxnSpPr>
        <ns0:spPr>
          <ns1:xfrm>
            <ns1:off x="4351020" y="4030980"/>
            <ns1:ext cx="175260" cy="0"/>
          </ns1:xfrm>
          <ns1:prstGeom prst="line">
            <ns1:avLst/>
          </ns1:prstGeom>
          <ns1:ln w="19050">
            <ns1:solidFill>
              <ns1:srgbClr val="002060"/>
            </ns1:solidFill>
            <ns1:headEnd type="none" w="med" len="med"/>
            <ns1:tailEnd type="arrow" w="med" len="med"/>
          </ns1:ln>
        </ns0:spPr>
        <ns0:style>
          <ns1:lnRef idx="1">
            <ns1:schemeClr val="accent1"/>
          </ns1:lnRef>
          <ns1:fillRef idx="0">
            <ns1:schemeClr val="accent1"/>
          </ns1:fillRef>
          <ns1:effectRef idx="0">
            <ns1:schemeClr val="accent1"/>
          </ns1:effectRef>
          <ns1:fontRef idx="minor">
            <ns1:schemeClr val="tx1"/>
          </ns1:fontRef>
        </ns0:style>
      </ns0:cxnSp>
      <ns0:cxnSp>
        <ns0:nvCxnSpPr>
          <ns0:cNvPr id="57" name="Прямая соединительная линия 56"/>
          <ns0:cNvCxnSpPr/>
          <ns0:nvPr/>
        </ns0:nvCxnSpPr>
        <ns0:spPr>
          <ns1:xfrm>
            <ns1:off x="2711829" y="4220960"/>
            <ns1:ext cx="175260" cy="0"/>
          </ns1:xfrm>
          <ns1:prstGeom prst="line">
            <ns1:avLst/>
          </ns1:prstGeom>
          <ns1:ln w="19050">
            <ns1:solidFill>
              <ns1:srgbClr val="002060"/>
            </ns1:solidFill>
            <ns1:headEnd type="none" w="med" len="med"/>
            <ns1:tailEnd type="arrow" w="med" len="med"/>
          </ns1:ln>
        </ns0:spPr>
        <ns0:style>
          <ns1:lnRef idx="1">
            <ns1:schemeClr val="accent1"/>
          </ns1:lnRef>
          <ns1:fillRef idx="0">
            <ns1:schemeClr val="accent1"/>
          </ns1:fillRef>
          <ns1:effectRef idx="0">
            <ns1:schemeClr val="accent1"/>
          </ns1:effectRef>
          <ns1:fontRef idx="minor">
            <ns1:schemeClr val="tx1"/>
          </ns1:fontRef>
        </ns0:style>
      </ns0:cxnSp>
      <ns0:cxnSp>
        <ns0:nvCxnSpPr>
          <ns0:cNvPr id="58" name="Прямая соединительная линия 57"/>
          <ns0:cNvCxnSpPr/>
          <ns0:nvPr/>
        </ns0:nvCxnSpPr>
        <ns0:spPr>
          <ns1:xfrm>
            <ns1:off x="4213470" y="4220960"/>
            <ns1:ext cx="175260" cy="0"/>
          </ns1:xfrm>
          <ns1:prstGeom prst="line">
            <ns1:avLst/>
          </ns1:prstGeom>
          <ns1:ln w="19050">
            <ns1:solidFill>
              <ns1:srgbClr val="002060"/>
            </ns1:solidFill>
            <ns1:headEnd type="none" w="med" len="med"/>
            <ns1:tailEnd type="arrow" w="med" len="med"/>
          </ns1:ln>
        </ns0:spPr>
        <ns0:style>
          <ns1:lnRef idx="1">
            <ns1:schemeClr val="accent1"/>
          </ns1:lnRef>
          <ns1:fillRef idx="0">
            <ns1:schemeClr val="accent1"/>
          </ns1:fillRef>
          <ns1:effectRef idx="0">
            <ns1:schemeClr val="accent1"/>
          </ns1:effectRef>
          <ns1:fontRef idx="minor">
            <ns1:schemeClr val="tx1"/>
          </ns1:fontRef>
        </ns0:style>
      </ns0:cxnSp>
    </ns0:spTree>
    <ns0:extLst>
      <ns0:ext uri="{BB962C8B-B14F-4D97-AF65-F5344CB8AC3E}">
        <ns5:creationId val="1704375776"/>
      </ns0:ext>
    </ns0:extLst>
  </ns0:cSld>
  <ns0:clrMapOvr>
    <ns1:masterClrMapping/>
  </ns0:clrMapOvr>
</ns0:sld>
</file>

<file path=ppt/slides/slide5.xml><?xml version="1.0" encoding="utf-8"?>
<ns0:sld xmlns:ns0="http://schemas.openxmlformats.org/presentationml/2006/main" xmlns:ns1="http://schemas.openxmlformats.org/drawingml/2006/main" xmlns:ns3="http://schemas.microsoft.com/office/drawing/2010/main" xmlns:ns4="http://schemas.microsoft.com/office/drawing/2014/main" xmlns:ns5="http://schemas.microsoft.com/office/powerpoint/2010/main" xmlns:r="http://schemas.openxmlformats.org/officeDocument/2006/relationships">
  <ns0:cSld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12" name="Прямоугольник 11"/>
          <ns0:cNvSpPr/>
          <ns0:nvPr/>
        </ns0:nvSpPr>
        <ns0:spPr>
          <ns1:xfrm rot="16200000" flipH="1">
            <ns1:off x="5661285" y="-5661285"/>
            <ns1:ext cx="869430" cy="12192000"/>
          </ns1:xfrm>
          <ns1:prstGeom prst="rect">
            <ns1:avLst/>
          </ns1:prstGeom>
          <ns1:gradFill>
            <ns1:gsLst>
              <ns1:gs pos="100000">
                <ns1:srgbClr val="1D4999"/>
              </ns1:gs>
              <ns1:gs pos="0">
                <ns1:srgbClr val="174CCF"/>
              </ns1:gs>
            </ns1:gsLst>
            <ns1:lin ang="5400000" scaled="1"/>
          </ns1:gradFill>
          <ns1:ln>
            <ns1:noFill/>
          </ns1:ln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4" name="Прямоугольник 3"/>
          <ns0:cNvSpPr/>
          <ns0:nvPr/>
        </ns0:nvSpPr>
        <ns0:spPr>
          <ns1:xfrm>
            <ns1:off x="2049071" y="919876"/>
            <ns1:ext cx="8093858" cy="5665948"/>
          </ns1:xfrm>
          <ns1:prstGeom prst="rect">
            <ns1:avLst/>
          </ns1:prstGeom>
          <ns1:blipFill dpi="0" rotWithShape="1">
            <ns1:blip r:embed="rId2" cstate="print">
              <ns1:alphaModFix amt="9000"/>
              <ns1:duotone>
                <ns1:prstClr val="black"/>
                <ns1:schemeClr val="accent1">
                  <ns1:tint val="45000"/>
                  <ns1:satMod val="400000"/>
                </ns1:schemeClr>
              </ns1:duotone>
              <ns1:extLst>
                <ns1:ext uri="{28A0092B-C50C-407E-A947-70E740481C1C}">
                  <ns3:useLocalDpi val="0"/>
                </ns1:ext>
              </ns1:extLst>
            </ns1:blip>
            <ns1:srcRect/>
            <ns1:stretch>
              <ns1:fillRect/>
            </ns1:stretch>
          </ns1:blipFill>
          <ns1:ln>
            <ns1:noFill/>
          </ns1:ln>
          <ns1:effectLst>
            <ns1:outerShdw blurRad="50800" dist="50800" dir="5400000" algn="ctr" rotWithShape="0">
              <ns1:srgbClr val="0070C0">
                <ns1:alpha val="99000"/>
              </ns1:srgbClr>
            </ns1:outerShdw>
          </ns1:effectLst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 dirty="0"/>
          </ns1:p>
        </ns0:txBody>
      </ns0:sp>
      <ns0:sp>
        <ns0:nvSpPr>
          <ns0:cNvPr id="5" name="Прямоугольник 4"/>
          <ns0:cNvSpPr/>
          <ns0:nvPr/>
        </ns0:nvSpPr>
        <ns0:spPr>
          <ns1:xfrm rot="10800000">
            <ns1:off x="10555861" y="863600"/>
            <ns1:ext cx="1636139" cy="1750963"/>
          </ns1:xfrm>
          <ns1:prstGeom prst="rect">
            <ns1:avLst/>
          </ns1:prstGeom>
          <ns1:blipFill dpi="0" rotWithShape="1">
            <ns1:blip r:embed="rId3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4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  <ns1:effectLst>
            <ns1:outerShdw blurRad="50800" dist="50800" dir="5400000" algn="ctr" rotWithShape="0">
              <ns1:srgbClr val="0070C0">
                <ns1:alpha val="99000"/>
              </ns1:srgbClr>
            </ns1:outerShdw>
          </ns1:effectLst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6" name="Прямоугольник 5"/>
          <ns0:cNvSpPr/>
          <ns0:nvPr/>
        </ns0:nvSpPr>
        <ns0:spPr>
          <ns1:xfrm rot="16200000">
            <ns1:off x="10493368" y="4940177"/>
            <ns1:ext cx="1636139" cy="1750963"/>
          </ns1:xfrm>
          <ns1:prstGeom prst="rect">
            <ns1:avLst/>
          </ns1:prstGeom>
          <ns1:blipFill dpi="0" rotWithShape="1">
            <ns1:blip r:embed="rId3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4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  <ns1:effectLst>
            <ns1:outerShdw blurRad="50800" dist="50800" dir="5400000" algn="ctr" rotWithShape="0">
              <ns1:srgbClr val="0070C0">
                <ns1:alpha val="99000"/>
              </ns1:srgbClr>
            </ns1:outerShdw>
          </ns1:effectLst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7" name="Прямоугольник 6"/>
          <ns0:cNvSpPr/>
          <ns0:nvPr/>
        </ns0:nvSpPr>
        <ns0:spPr>
          <ns1:xfrm rot="10800000" flipH="1">
            <ns1:off x="0" y="868516"/>
            <ns1:ext cx="1636139" cy="1750963"/>
          </ns1:xfrm>
          <ns1:prstGeom prst="rect">
            <ns1:avLst/>
          </ns1:prstGeom>
          <ns1:blipFill dpi="0" rotWithShape="1">
            <ns1:blip r:embed="rId3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4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  <ns1:effectLst>
            <ns1:outerShdw blurRad="50800" dist="50800" dir="5400000" algn="ctr" rotWithShape="0">
              <ns1:srgbClr val="0070C0">
                <ns1:alpha val="99000"/>
              </ns1:srgbClr>
            </ns1:outerShdw>
          </ns1:effectLst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8" name="Прямоугольник 7"/>
          <ns0:cNvSpPr/>
          <ns0:nvPr/>
        </ns0:nvSpPr>
        <ns0:spPr>
          <ns1:xfrm rot="5400000" flipH="1">
            <ns1:off x="57413" y="4943633"/>
            <ns1:ext cx="1636139" cy="1750963"/>
          </ns1:xfrm>
          <ns1:prstGeom prst="rect">
            <ns1:avLst/>
          </ns1:prstGeom>
          <ns1:blipFill dpi="0" rotWithShape="1">
            <ns1:blip r:embed="rId3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4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  <ns1:effectLst>
            <ns1:outerShdw blurRad="50800" dist="50800" dir="5400000" algn="ctr" rotWithShape="0">
              <ns1:srgbClr val="0070C0">
                <ns1:alpha val="99000"/>
              </ns1:srgbClr>
            </ns1:outerShdw>
          </ns1:effectLst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pic>
        <ns0:nvPicPr>
          <ns0:cNvPr id="11" name="Рисунок 10"/>
          <ns0:cNvPicPr>
            <ns1:picLocks noChangeAspect="1"/>
          </ns0:cNvPicPr>
          <ns0:nvPr/>
        </ns0:nvPicPr>
        <ns0:blipFill rotWithShape="1">
          <ns1:blip r:embed="rId5" cstate="print">
            <ns1:extLst>
              <ns1:ext uri="{28A0092B-C50C-407E-A947-70E740481C1C}">
                <ns3:useLocalDpi val="0"/>
              </ns1:ext>
            </ns1:extLst>
          </ns1:blip>
          <ns1:srcRect r="57268"/>
          <ns1:stretch/>
        </ns0:blipFill>
        <ns0:spPr>
          <ns1:xfrm>
            <ns1:off x="11446774" y="74108"/>
            <ns1:ext cx="615686" cy="700143"/>
          </ns1:xfrm>
          <ns1:prstGeom prst="rect">
            <ns1:avLst/>
          </ns1:prstGeom>
        </ns0:spPr>
      </ns0:pic>
      <ns0:sp>
        <ns0:nvSpPr>
          <ns0:cNvPr id="14" name="Прямоугольник 13"/>
          <ns0:cNvSpPr/>
          <ns0:nvPr/>
        </ns0:nvSpPr>
        <ns0:spPr>
          <ns1:xfrm rot="5400000">
            <ns1:off x="5985591" y="651592"/>
            <ns1:ext cx="220816" cy="12192000"/>
          </ns1:xfrm>
          <ns1:prstGeom prst="rect">
            <ns1:avLst/>
          </ns1:prstGeom>
          <ns1:gradFill>
            <ns1:gsLst>
              <ns1:gs pos="100000">
                <ns1:srgbClr val="1D4999"/>
              </ns1:gs>
              <ns1:gs pos="0">
                <ns1:srgbClr val="174CCF"/>
              </ns1:gs>
            </ns1:gsLst>
            <ns1:lin ang="5400000" scaled="1"/>
          </ns1:gradFill>
          <ns1:ln>
            <ns1:noFill/>
          </ns1:ln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 dirty="0"/>
          </ns1:p>
        </ns0:txBody>
      </ns0:sp>
      <ns0:sp>
        <ns0:nvSpPr>
          <ns0:cNvPr id="16" name="TextBox 15">
            <ns1:extLst>
              <ns1:ext uri="{FF2B5EF4-FFF2-40B4-BE49-F238E27FC236}">
                <ns4:creationId id="{651A0715-2001-E94F-F226-1BBFF0EC5966}"/>
              </ns1:ext>
            </ns1:extLst>
          </ns0:cNvPr>
          <ns0:cNvSpPr txBox="1"/>
          <ns0:nvPr/>
        </ns0:nvSpPr>
        <ns0:spPr>
          <ns1:xfrm>
            <ns1:off x="4520209" y="231536"/>
            <ns1:ext cx="3309896" cy="400110"/>
          </ns1:xfrm>
          <ns1:prstGeom prst="rect">
            <ns1:avLst/>
          </ns1:prstGeom>
          <ns1:noFill/>
        </ns0:spPr>
        <ns0:txBody>
          <ns1:bodyPr wrap="square">
            <ns1:spAutoFit/>
          </ns1:bodyPr>
          <ns1:lstStyle/>
          <ns1:p>
            <ns1:r>
              <ns1:rPr lang="ru-RU" sz="2000" b="1" dirty="0">
                <ns1:solidFill>
                  <ns1:schemeClr val="bg1"/>
                </ns1:solidFill>
                <ns1:latin typeface="Century Gothic" panose="020B0502020202020204" pitchFamily="34" charset="0"/>
              </ns1:rPr>
              <ns1:t>АТТЕСТАТТАУ</ns1:t>
            </ns1:r>
            <ns1:r>
              <ns1:rPr lang="ru-RU" sz="2000" b="1" dirty="0">
                <ns1:solidFill>
                  <ns1:schemeClr val="bg1"/>
                </ns1:solidFill>
              </ns1:rPr>
              <ns1:t> ПЕДАГОГТЕРДІҢ</ns1:t>
            </ns1:r>
          </ns1:p>
        </ns0:txBody>
      </ns0:sp>
      <ns0:sp>
        <ns0:nvSpPr>
          <ns0:cNvPr id="15" name="TextBox 14">
            <ns1:extLst>
              <ns1:ext uri="{FF2B5EF4-FFF2-40B4-BE49-F238E27FC236}">
                <ns4:creationId id="{436F89B3-FFF2-4345-B1F1-114C3552E013}"/>
              </ns1:ext>
            </ns1:extLst>
          </ns0:cNvPr>
          <ns0:cNvSpPr txBox="1"/>
          <ns0:nvPr/>
        </ns0:nvSpPr>
        <ns0:spPr>
          <ns1:xfrm>
            <ns1:off x="1454843" y="1153895"/>
            <ns1:ext cx="9775985" cy="718017"/>
          </ns1:xfrm>
          <ns1:prstGeom prst="rect">
            <ns1:avLst/>
          </ns1:prstGeom>
          <ns1:noFill/>
        </ns0:spPr>
        <ns0:txBody>
          <ns1:bodyPr wrap="square">
            <ns1:spAutoFit/>
          </ns1:bodyPr>
          <ns1:lstStyle/>
          <ns1:p>
            <ns1:pPr algn="just">
              <ns1:lnSpc>
                <ns1:spcPct val="107000"/>
              </ns1:lnSpc>
              <ns1:spcAft>
                <ns1:spcPts val="0"/>
              </ns1:spcAft>
            </ns1:pPr>
            <ns1:r>
              <ns1:rPr lang="ru-RU" sz="2000" b="1" dirty="0" smtClean="0">
                <ns1:solidFill>
                  <ns1:srgbClr val="002060"/>
                </ns1:solidFill>
                <ns1:latin typeface="Century Gothic" panose="020B0502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225</ns1:t>
            </ns1:r>
            <ns1:r>
              <ns1:rPr lang="ru-RU" dirty="0" smtClean="0">
                <ns1:solidFill>
                  <ns1:srgbClr val="000000"/>
                </ns1:solidFill>
                <ns1:latin typeface="Century Gothic" panose="020B0502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 </ns1:t>
            </ns1:r>
            <ns1:r>
              <ns1:rPr lang="ru-RU" dirty="0">
                <ns1:solidFill>
                  <ns1:srgbClr val="000000"/>
                </ns1:solidFill>
                <ns1:latin typeface="Century Gothic" panose="020B0502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біліктілік санаттары бойынша педагогтардың портфолиосы "</ns1:t>
            </ns1:r>
            <ns1:r>
              <ns1:rPr lang="ru-RU" b="1" dirty="0">
                <ns1:solidFill>
                  <ns1:srgbClr val="000000"/>
                </ns1:solidFill>
                <ns1:latin typeface="Century Gothic" panose="020B0502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педагог-сарапшы</ns1:t>
            </ns1:r>
            <ns1:r>
              <ns1:rPr lang="ru-RU" dirty="0">
                <ns1:solidFill>
                  <ns1:srgbClr val="000000"/>
                </ns1:solidFill>
                <ns1:latin typeface="Century Gothic" panose="020B0502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" және "</ns1:t>
            </ns1:r>
            <ns1:r>
              <ns1:rPr lang="ru-RU" b="1" dirty="0">
                <ns1:solidFill>
                  <ns1:srgbClr val="000000"/>
                </ns1:solidFill>
                <ns1:latin typeface="Century Gothic" panose="020B0502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педагог-зерттеуші</ns1:t>
            </ns1:r>
            <ns1:r>
              <ns1:rPr lang="ru-RU" dirty="0">
                <ns1:solidFill>
                  <ns1:srgbClr val="000000"/>
                </ns1:solidFill>
                <ns1:latin typeface="Century Gothic" panose="020B0502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»</ns1:t>
            </ns1:r>
            <ns1:endParaRPr lang="ru-RU" dirty="0">
              <ns1:effectLst/>
              <ns1:latin typeface="Century Gothic" panose="020B050202020202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</ns0:txBody>
      </ns0:sp>
      <ns0:grpSp>
        <ns0:nvGrpSpPr>
          <ns0:cNvPr id="2" name="Группа 1"/>
          <ns0:cNvGrpSpPr/>
          <ns0:nvPr/>
        </ns0:nvGrpSpPr>
        <ns0:grpSpPr>
          <ns1:xfrm>
            <ns1:off x="1207363" y="2162614"/>
            <ns1:ext cx="9960746" cy="4357495"/>
            <ns1:chOff x="1207363" y="2261674"/>
            <ns1:chExt cx="9960746" cy="4357495"/>
          </ns1:xfrm>
        </ns0:grpSpPr>
        <ns0:sp>
          <ns0:nvSpPr>
            <ns0:cNvPr id="25" name="Прямоугольник: скругленные углы 24">
              <ns1:extLst>
                <ns1:ext uri="{FF2B5EF4-FFF2-40B4-BE49-F238E27FC236}">
                  <ns4:creationId id="{4B129597-50EC-41DD-9853-169C821D8DEA}"/>
                </ns1:ext>
              </ns1:extLst>
            </ns0:cNvPr>
            <ns0:cNvSpPr/>
            <ns0:nvPr/>
          </ns0:nvSpPr>
          <ns0:spPr>
            <ns1:xfrm>
              <ns1:off x="1207363" y="2261674"/>
              <ns1:ext cx="9960746" cy="4304756"/>
            </ns1:xfrm>
            <ns1:prstGeom prst="roundRect">
              <ns1:avLst/>
            </ns1:prstGeom>
            <ns1:solidFill>
              <ns1:schemeClr val="bg1"/>
            </ns1:solidFill>
            <ns1:ln w="38100">
              <ns1:solidFill>
                <ns1:srgbClr val="002060"/>
              </ns1:solidFill>
            </ns1:ln>
          </ns0:spPr>
          <ns0:style>
            <ns1:lnRef idx="2">
              <ns1:schemeClr val="accent1">
                <ns1:shade val="50000"/>
              </ns1:schemeClr>
            </ns1:lnRef>
            <ns1:fillRef idx="1">
              <ns1:schemeClr val="accent1"/>
            </ns1:fillRef>
            <ns1:effectRef idx="0">
              <ns1:schemeClr val="accent1"/>
            </ns1:effectRef>
            <ns1:fontRef idx="minor">
              <ns1:schemeClr val="lt1"/>
            </ns1:fontRef>
          </ns0:style>
          <ns0:txBody>
            <ns1:bodyPr rtlCol="0" anchor="ctr"/>
            <ns1:lstStyle/>
            <ns1:p>
              <ns1:pPr algn="ctr"/>
              <ns1:endParaRPr lang="ru-RU"/>
            </ns1:p>
          </ns0:txBody>
        </ns0:sp>
        <ns0:sp>
          <ns0:nvSpPr>
            <ns0:cNvPr id="3" name="Прямоугольник 2"/>
            <ns0:cNvSpPr/>
            <ns0:nvPr/>
          </ns0:nvSpPr>
          <ns0:spPr>
            <ns1:xfrm>
              <ns1:off x="1636140" y="2377751"/>
              <ns1:ext cx="9163706" cy="4241418"/>
            </ns1:xfrm>
            <ns1:prstGeom prst="rect">
              <ns1:avLst/>
            </ns1:prstGeom>
          </ns0:spPr>
          <ns0:txBody>
            <ns1:bodyPr wrap="square">
              <ns1:spAutoFit/>
            </ns1:bodyPr>
            <ns1:lstStyle/>
            <ns1:p>
              <ns1:pPr algn="just">
                <ns1:lnSpc>
                  <ns1:spcPct val="107000"/>
                </ns1:lnSpc>
                <ns1:spcAft>
                  <ns1:spcPts val="0"/>
                </ns1:spcAft>
              </ns1:pPr>
              <ns1:endParaRPr lang="ru-RU" dirty="0">
                <ns1:effectLst/>
                <ns1:latin typeface="Century Gothic" panose="020B0502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endParaRPr>
            </ns1:p>
            <ns1:p>
              <ns1:pPr algn="just">
                <ns1:lnSpc>
                  <ns1:spcPct val="107000"/>
                </ns1:lnSpc>
                <ns1:spcAft>
                  <ns1:spcPts val="0"/>
                </ns1:spcAft>
              </ns1:pPr>
              <ns1:r>
                <ns1:rPr lang="ru-RU" dirty="0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Қазақстан Республикасы Білім және ғылым министрлігінің және облыстық білім басқармасының 514 бұйрығының тізіміне кірмейтін кәсіптік шеберлік конкурстарының дипломдары мен сертификаттары </ns1:t>
              </ns1:r>
              <ns1:r>
                <ns1:rPr lang="ru-RU" dirty="0" err="1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ПУЛа</ns1:t>
              </ns1:r>
              <ns1:r>
                <ns1:rPr lang="ru-RU" dirty="0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;</ns1:t>
              </ns1:r>
            </ns1:p>
            <ns1:p>
              <ns1:pPr algn="just">
                <ns1:lnSpc>
                  <ns1:spcPct val="107000"/>
                </ns1:lnSpc>
                <ns1:spcAft>
                  <ns1:spcPts val="0"/>
                </ns1:spcAft>
              </ns1:pPr>
              <ns1:endParaRPr lang="ru-RU" dirty="0">
                <ns1:effectLst/>
                <ns1:latin typeface="Century Gothic" panose="020B0502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endParaRPr>
            </ns1:p>
            <ns1:p>
              <ns1:pPr algn="just">
                <ns1:lnSpc>
                  <ns1:spcPct val="107000"/>
                </ns1:lnSpc>
                <ns1:spcAft>
                  <ns1:spcPts val="0"/>
                </ns1:spcAft>
              </ns1:pPr>
              <ns1:r>
                <ns1:rPr lang="ru-RU" dirty="0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Қазақстан Республикасы Білім және ғылым министрінің келісілген білім беру бағдарламаларының тізбесіне сәйкес келмейтін біліктілікті арттыру курстарынан өткені туралы мұғалімдердің сертификаттары;</ns1:t>
              </ns1:r>
            </ns1:p>
            <ns1:p>
              <ns1:pPr algn="just">
                <ns1:lnSpc>
                  <ns1:spcPct val="107000"/>
                </ns1:lnSpc>
                <ns1:spcAft>
                  <ns1:spcPts val="0"/>
                </ns1:spcAft>
              </ns1:pPr>
              <ns1:endParaRPr lang="ru-RU" dirty="0">
                <ns1:effectLst/>
                <ns1:latin typeface="Century Gothic" panose="020B0502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endParaRPr>
            </ns1:p>
            <ns1:p>
              <ns1:pPr algn="just">
                <ns1:lnSpc>
                  <ns1:spcPct val="107000"/>
                </ns1:lnSpc>
                <ns1:spcAft>
                  <ns1:spcPts val="0"/>
                </ns1:spcAft>
              </ns1:pPr>
              <ns1:r>
                <ns1:rPr lang="ru-RU" dirty="0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мұғалімдердің қол жеткізген қызмет нәтижелерін қайта бағалауы No533 бұйрықтың 2-тармағына сәйкес мерзімінен бұрын аттестаттау кезінде "педагог–сарапшы", "педагог-зерттеуші" біліктілік санаттарын алу үшін құжаттық негіздемені жеткіліксіз етті.  </ns1:t>
              </ns1:r>
              <ns1:r>
                <ns1:rPr lang="ru-RU" dirty="0" smtClean="0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№ 25 ОМ, № 27 ОМ, № 40 ОМ, әл мектеп-лицейі-</ns1:t>
              </ns1:r>
              <ns1:r>
                <ns1:rPr lang="ru-RU" dirty="0" err="1" smtClean="0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Фараби</ns1:t>
              </ns1:r>
              <ns1:r>
                <ns1:rPr lang="ru-RU" dirty="0" smtClean="0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, атындағы мамандандырылған қазақ мектеп гимназиясы. Абай, бөбекжай-бақшасы "</ns1:t>
              </ns1:r>
              <ns1:r>
                <ns1:rPr lang="ru-RU" dirty="0" err="1" smtClean="0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Арай</ns1:t>
              </ns1:r>
              <ns1:r>
                <ns1:rPr lang="ru-RU" dirty="0" smtClean="0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", "Аленушка". </ns1:t>
              </ns1:r>
              <ns1:endParaRPr lang="ru-RU" dirty="0">
                <ns1:effectLst/>
                <ns1:latin typeface="Century Gothic" panose="020B0502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endParaRPr>
            </ns1:p>
          </ns0:txBody>
        </ns0:sp>
        <ns0:sp>
          <ns0:nvSpPr>
            <ns0:cNvPr id="17" name="TextBox 16">
              <ns1:extLst>
                <ns1:ext uri="{FF2B5EF4-FFF2-40B4-BE49-F238E27FC236}">
                  <ns4:creationId id="{5AB89ABD-E139-467D-B291-7031BEE774FE}"/>
                </ns1:ext>
              </ns1:extLst>
            </ns0:cNvPr>
            <ns0:cNvSpPr txBox="1"/>
            <ns0:nvPr/>
          </ns0:nvSpPr>
          <ns0:spPr>
            <ns1:xfrm>
              <ns1:off x="2347138" y="2269897"/>
              <ns1:ext cx="8208722" cy="365869"/>
            </ns1:xfrm>
            <ns1:prstGeom prst="rect">
              <ns1:avLst/>
            </ns1:prstGeom>
            <ns1:noFill/>
          </ns0:spPr>
          <ns0:txBody>
            <ns1:bodyPr wrap="square">
              <ns1:spAutoFit/>
            </ns1:bodyPr>
            <ns1:lstStyle/>
            <ns1:p>
              <ns1:pPr algn="just">
                <ns1:lnSpc>
                  <ns1:spcPct val="107000"/>
                </ns1:lnSpc>
                <ns1:spcAft>
                  <ns1:spcPts val="0"/>
                </ns1:spcAft>
              </ns1:pPr>
              <ns1:r>
                <ns1:rPr lang="ru-RU" sz="1800" b="1" dirty="0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Сараптамалық кеңестің бағалау нәтижесіне әсер еткен кемшіліктер</ns1:t>
              </ns1:r>
              <ns1:r>
                <ns1:rPr lang="ru-RU" sz="1800" dirty="0">
                  <ns1:latin typeface="Century Gothic" panose="020B0502020202020204" pitchFamily="34" charset="0"/>
                  <ns1:ea typeface="Calibri" panose="020F0502020204030204" pitchFamily="34" charset="0"/>
                  <ns1:cs typeface="Times New Roman" panose="02020603050405020304" pitchFamily="18" charset="0"/>
                </ns1:rPr>
                <ns1:t>:</ns1:t>
              </ns1:r>
              <ns1:endParaRPr lang="ru-RU" sz="1800" dirty="0">
                <ns1:effectLst/>
                <ns1:latin typeface="Century Gothic" panose="020B0502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endParaRPr>
            </ns1:p>
          </ns0:txBody>
        </ns0:sp>
        <ns0:sp>
          <ns0:nvSpPr>
            <ns0:cNvPr id="27" name="Овал 26">
              <ns1:extLst>
                <ns1:ext uri="{FF2B5EF4-FFF2-40B4-BE49-F238E27FC236}">
                  <ns4:creationId id="{52D07CC7-046F-4FFE-A7B0-DC9C879B906D}"/>
                </ns1:ext>
              </ns1:extLst>
            </ns0:cNvPr>
            <ns0:cNvSpPr/>
            <ns0:nvPr/>
          </ns0:nvSpPr>
          <ns0:spPr>
            <ns1:xfrm>
              <ns1:off x="1431261" y="2978589"/>
              <ns1:ext cx="111651" cy="119653"/>
            </ns1:xfrm>
            <ns1:prstGeom prst="ellipse">
              <ns1:avLst/>
            </ns1:prstGeom>
            <ns1:solidFill>
              <ns1:srgbClr val="002060"/>
            </ns1:solidFill>
            <ns1:ln>
              <ns1:solidFill>
                <ns1:srgbClr val="002060"/>
              </ns1:solidFill>
            </ns1:ln>
          </ns0:spPr>
          <ns0:style>
            <ns1:lnRef idx="2">
              <ns1:schemeClr val="accent1">
                <ns1:shade val="50000"/>
              </ns1:schemeClr>
            </ns1:lnRef>
            <ns1:fillRef idx="1">
              <ns1:schemeClr val="accent1"/>
            </ns1:fillRef>
            <ns1:effectRef idx="0">
              <ns1:schemeClr val="accent1"/>
            </ns1:effectRef>
            <ns1:fontRef idx="minor">
              <ns1:schemeClr val="lt1"/>
            </ns1:fontRef>
          </ns0:style>
          <ns0:txBody>
            <ns1:bodyPr rtlCol="0" anchor="ctr"/>
            <ns1:lstStyle/>
            <ns1:p>
              <ns1:pPr algn="ctr"/>
              <ns1:endParaRPr lang="ru-RU"/>
            </ns1:p>
          </ns0:txBody>
        </ns0:sp>
        <ns0:sp>
          <ns0:nvSpPr>
            <ns0:cNvPr id="28" name="Овал 27">
              <ns1:extLst>
                <ns1:ext uri="{FF2B5EF4-FFF2-40B4-BE49-F238E27FC236}">
                  <ns4:creationId id="{72BAA19E-E42D-4DB6-8578-F122A6FB0C1D}"/>
                </ns1:ext>
              </ns1:extLst>
            </ns0:cNvPr>
            <ns0:cNvSpPr/>
            <ns0:nvPr/>
          </ns0:nvSpPr>
          <ns0:spPr>
            <ns1:xfrm>
              <ns1:off x="1422050" y="3964472"/>
              <ns1:ext cx="111651" cy="119653"/>
            </ns1:xfrm>
            <ns1:prstGeom prst="ellipse">
              <ns1:avLst/>
            </ns1:prstGeom>
            <ns1:solidFill>
              <ns1:srgbClr val="002060"/>
            </ns1:solidFill>
            <ns1:ln>
              <ns1:solidFill>
                <ns1:srgbClr val="002060"/>
              </ns1:solidFill>
            </ns1:ln>
          </ns0:spPr>
          <ns0:style>
            <ns1:lnRef idx="2">
              <ns1:schemeClr val="accent1">
                <ns1:shade val="50000"/>
              </ns1:schemeClr>
            </ns1:lnRef>
            <ns1:fillRef idx="1">
              <ns1:schemeClr val="accent1"/>
            </ns1:fillRef>
            <ns1:effectRef idx="0">
              <ns1:schemeClr val="accent1"/>
            </ns1:effectRef>
            <ns1:fontRef idx="minor">
              <ns1:schemeClr val="lt1"/>
            </ns1:fontRef>
          </ns0:style>
          <ns0:txBody>
            <ns1:bodyPr rtlCol="0" anchor="ctr"/>
            <ns1:lstStyle/>
            <ns1:p>
              <ns1:pPr algn="ctr"/>
              <ns1:endParaRPr lang="ru-RU"/>
            </ns1:p>
          </ns0:txBody>
        </ns0:sp>
        <ns0:sp>
          <ns0:nvSpPr>
            <ns0:cNvPr id="29" name="Овал 28">
              <ns1:extLst>
                <ns1:ext uri="{FF2B5EF4-FFF2-40B4-BE49-F238E27FC236}">
                  <ns4:creationId id="{C408C2DD-430A-4B7B-96C3-6843554D4E5B}"/>
                </ns1:ext>
              </ns1:extLst>
            </ns0:cNvPr>
            <ns0:cNvSpPr/>
            <ns0:nvPr/>
          </ns0:nvSpPr>
          <ns0:spPr>
            <ns1:xfrm>
              <ns1:off x="1422050" y="5306251"/>
              <ns1:ext cx="111651" cy="119653"/>
            </ns1:xfrm>
            <ns1:prstGeom prst="ellipse">
              <ns1:avLst/>
            </ns1:prstGeom>
            <ns1:solidFill>
              <ns1:srgbClr val="002060"/>
            </ns1:solidFill>
            <ns1:ln>
              <ns1:solidFill>
                <ns1:srgbClr val="002060"/>
              </ns1:solidFill>
            </ns1:ln>
          </ns0:spPr>
          <ns0:style>
            <ns1:lnRef idx="2">
              <ns1:schemeClr val="accent1">
                <ns1:shade val="50000"/>
              </ns1:schemeClr>
            </ns1:lnRef>
            <ns1:fillRef idx="1">
              <ns1:schemeClr val="accent1"/>
            </ns1:fillRef>
            <ns1:effectRef idx="0">
              <ns1:schemeClr val="accent1"/>
            </ns1:effectRef>
            <ns1:fontRef idx="minor">
              <ns1:schemeClr val="lt1"/>
            </ns1:fontRef>
          </ns0:style>
          <ns0:txBody>
            <ns1:bodyPr rtlCol="0" anchor="ctr"/>
            <ns1:lstStyle/>
            <ns1:p>
              <ns1:pPr algn="ctr"/>
              <ns1:endParaRPr lang="ru-RU"/>
            </ns1:p>
          </ns0:txBody>
        </ns0:sp>
      </ns0:grpSp>
    </ns0:spTree>
    <ns0:extLst>
      <ns0:ext uri="{BB962C8B-B14F-4D97-AF65-F5344CB8AC3E}">
        <ns5:creationId val="1820454301"/>
      </ns0:ext>
    </ns0:extLst>
  </ns0:cSld>
  <ns0:clrMapOvr>
    <ns1:masterClrMapping/>
  </ns0:clrMapOvr>
</ns0:sld>
</file>

<file path=ppt/slides/slide6.xml><?xml version="1.0" encoding="utf-8"?>
<ns0:sld xmlns:ns0="http://schemas.openxmlformats.org/presentationml/2006/main" xmlns:ns1="http://schemas.openxmlformats.org/drawingml/2006/main" xmlns:ns3="http://schemas.microsoft.com/office/drawing/2010/main" xmlns:ns4="http://schemas.microsoft.com/office/drawing/2014/main" xmlns:ns5="http://schemas.openxmlformats.org/drawingml/2006/chart" xmlns:ns6="http://schemas.microsoft.com/office/powerpoint/2010/main" xmlns:r="http://schemas.openxmlformats.org/officeDocument/2006/relationships">
  <ns0:cSld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12" name="Прямоугольник 11"/>
          <ns0:cNvSpPr/>
          <ns0:nvPr/>
        </ns0:nvSpPr>
        <ns0:spPr>
          <ns1:xfrm rot="16200000" flipH="1">
            <ns1:off x="5661285" y="-5661285"/>
            <ns1:ext cx="869430" cy="12192000"/>
          </ns1:xfrm>
          <ns1:prstGeom prst="rect">
            <ns1:avLst/>
          </ns1:prstGeom>
          <ns1:gradFill>
            <ns1:gsLst>
              <ns1:gs pos="100000">
                <ns1:srgbClr val="1D4999"/>
              </ns1:gs>
              <ns1:gs pos="0">
                <ns1:srgbClr val="174CCF"/>
              </ns1:gs>
            </ns1:gsLst>
            <ns1:lin ang="5400000" scaled="1"/>
          </ns1:gradFill>
          <ns1:ln>
            <ns1:noFill/>
          </ns1:ln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4" name="Прямоугольник 3"/>
          <ns0:cNvSpPr/>
          <ns0:nvPr/>
        </ns0:nvSpPr>
        <ns0:spPr>
          <ns1:xfrm>
            <ns1:off x="2049071" y="919876"/>
            <ns1:ext cx="8093858" cy="5665948"/>
          </ns1:xfrm>
          <ns1:prstGeom prst="rect">
            <ns1:avLst/>
          </ns1:prstGeom>
          <ns1:blipFill dpi="0" rotWithShape="1">
            <ns1:blip r:embed="rId2" cstate="print">
              <ns1:alphaModFix amt="9000"/>
              <ns1:duotone>
                <ns1:prstClr val="black"/>
                <ns1:schemeClr val="accent1">
                  <ns1:tint val="45000"/>
                  <ns1:satMod val="400000"/>
                </ns1:schemeClr>
              </ns1:duotone>
              <ns1:extLst>
                <ns1:ext uri="{28A0092B-C50C-407E-A947-70E740481C1C}">
                  <ns3:useLocalDpi val="0"/>
                </ns1:ext>
              </ns1:extLst>
            </ns1:blip>
            <ns1:srcRect/>
            <ns1:stretch>
              <ns1:fillRect/>
            </ns1:stretch>
          </ns1:blipFill>
          <ns1:ln>
            <ns1:noFill/>
          </ns1:ln>
          <ns1:effectLst>
            <ns1:outerShdw blurRad="50800" dist="50800" dir="5400000" algn="ctr" rotWithShape="0">
              <ns1:srgbClr val="0070C0">
                <ns1:alpha val="99000"/>
              </ns1:srgbClr>
            </ns1:outerShdw>
          </ns1:effectLst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 dirty="0"/>
          </ns1:p>
        </ns0:txBody>
      </ns0:sp>
      <ns0:sp>
        <ns0:nvSpPr>
          <ns0:cNvPr id="5" name="Прямоугольник 4"/>
          <ns0:cNvSpPr/>
          <ns0:nvPr/>
        </ns0:nvSpPr>
        <ns0:spPr>
          <ns1:xfrm rot="10800000">
            <ns1:off x="10555861" y="863600"/>
            <ns1:ext cx="1636139" cy="1750963"/>
          </ns1:xfrm>
          <ns1:prstGeom prst="rect">
            <ns1:avLst/>
          </ns1:prstGeom>
          <ns1:blipFill dpi="0" rotWithShape="1">
            <ns1:blip r:embed="rId3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4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  <ns1:effectLst>
            <ns1:outerShdw blurRad="50800" dist="50800" dir="5400000" algn="ctr" rotWithShape="0">
              <ns1:srgbClr val="0070C0">
                <ns1:alpha val="99000"/>
              </ns1:srgbClr>
            </ns1:outerShdw>
          </ns1:effectLst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6" name="Прямоугольник 5"/>
          <ns0:cNvSpPr/>
          <ns0:nvPr/>
        </ns0:nvSpPr>
        <ns0:spPr>
          <ns1:xfrm rot="16200000">
            <ns1:off x="10493368" y="4940177"/>
            <ns1:ext cx="1636139" cy="1750963"/>
          </ns1:xfrm>
          <ns1:prstGeom prst="rect">
            <ns1:avLst/>
          </ns1:prstGeom>
          <ns1:blipFill dpi="0" rotWithShape="1">
            <ns1:blip r:embed="rId3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4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  <ns1:effectLst>
            <ns1:outerShdw blurRad="50800" dist="50800" dir="5400000" algn="ctr" rotWithShape="0">
              <ns1:srgbClr val="0070C0">
                <ns1:alpha val="99000"/>
              </ns1:srgbClr>
            </ns1:outerShdw>
          </ns1:effectLst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7" name="Прямоугольник 6"/>
          <ns0:cNvSpPr/>
          <ns0:nvPr/>
        </ns0:nvSpPr>
        <ns0:spPr>
          <ns1:xfrm rot="10800000" flipH="1">
            <ns1:off x="0" y="868516"/>
            <ns1:ext cx="1636139" cy="1750963"/>
          </ns1:xfrm>
          <ns1:prstGeom prst="rect">
            <ns1:avLst/>
          </ns1:prstGeom>
          <ns1:blipFill dpi="0" rotWithShape="1">
            <ns1:blip r:embed="rId3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4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  <ns1:effectLst>
            <ns1:outerShdw blurRad="50800" dist="50800" dir="5400000" algn="ctr" rotWithShape="0">
              <ns1:srgbClr val="0070C0">
                <ns1:alpha val="99000"/>
              </ns1:srgbClr>
            </ns1:outerShdw>
          </ns1:effectLst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8" name="Прямоугольник 7"/>
          <ns0:cNvSpPr/>
          <ns0:nvPr/>
        </ns0:nvSpPr>
        <ns0:spPr>
          <ns1:xfrm rot="5400000" flipH="1">
            <ns1:off x="57413" y="4943633"/>
            <ns1:ext cx="1636139" cy="1750963"/>
          </ns1:xfrm>
          <ns1:prstGeom prst="rect">
            <ns1:avLst/>
          </ns1:prstGeom>
          <ns1:blipFill dpi="0" rotWithShape="1">
            <ns1:blip r:embed="rId3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4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  <ns1:effectLst>
            <ns1:outerShdw blurRad="50800" dist="50800" dir="5400000" algn="ctr" rotWithShape="0">
              <ns1:srgbClr val="0070C0">
                <ns1:alpha val="99000"/>
              </ns1:srgbClr>
            </ns1:outerShdw>
          </ns1:effectLst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pic>
        <ns0:nvPicPr>
          <ns0:cNvPr id="11" name="Рисунок 10"/>
          <ns0:cNvPicPr>
            <ns1:picLocks noChangeAspect="1"/>
          </ns0:cNvPicPr>
          <ns0:nvPr/>
        </ns0:nvPicPr>
        <ns0:blipFill rotWithShape="1">
          <ns1:blip r:embed="rId5" cstate="print">
            <ns1:extLst>
              <ns1:ext uri="{28A0092B-C50C-407E-A947-70E740481C1C}">
                <ns3:useLocalDpi val="0"/>
              </ns1:ext>
            </ns1:extLst>
          </ns1:blip>
          <ns1:srcRect r="57268"/>
          <ns1:stretch/>
        </ns0:blipFill>
        <ns0:spPr>
          <ns1:xfrm>
            <ns1:off x="11446774" y="74108"/>
            <ns1:ext cx="615686" cy="700143"/>
          </ns1:xfrm>
          <ns1:prstGeom prst="rect">
            <ns1:avLst/>
          </ns1:prstGeom>
        </ns0:spPr>
      </ns0:pic>
      <ns0:sp>
        <ns0:nvSpPr>
          <ns0:cNvPr id="14" name="Прямоугольник 13"/>
          <ns0:cNvSpPr/>
          <ns0:nvPr/>
        </ns0:nvSpPr>
        <ns0:spPr>
          <ns1:xfrm rot="5400000">
            <ns1:off x="5985591" y="651592"/>
            <ns1:ext cx="220816" cy="12192000"/>
          </ns1:xfrm>
          <ns1:prstGeom prst="rect">
            <ns1:avLst/>
          </ns1:prstGeom>
          <ns1:gradFill>
            <ns1:gsLst>
              <ns1:gs pos="100000">
                <ns1:srgbClr val="1D4999"/>
              </ns1:gs>
              <ns1:gs pos="0">
                <ns1:srgbClr val="174CCF"/>
              </ns1:gs>
            </ns1:gsLst>
            <ns1:lin ang="5400000" scaled="1"/>
          </ns1:gradFill>
          <ns1:ln>
            <ns1:noFill/>
          </ns1:ln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 dirty="0"/>
          </ns1:p>
        </ns0:txBody>
      </ns0:sp>
      <ns0:graphicFrame>
        <ns0:nvGraphicFramePr>
          <ns0:cNvPr id="10" name="Диаграмма 9">
            <ns1:extLst>
              <ns1:ext uri="{FF2B5EF4-FFF2-40B4-BE49-F238E27FC236}">
                <ns4:creationId id="{081FE281-9E76-CAEB-467D-8CA7199497F3}"/>
              </ns1:ext>
            </ns1:extLst>
          </ns0:cNvPr>
          <ns0:cNvGraphicFramePr/>
          <ns0:nvPr/>
        </ns0:nvGraphicFramePr>
        <ns0:xfrm>
          <ns1:off x="227737" y="1631959"/>
          <ns1:ext cx="3799486" cy="4374990"/>
        </ns0:xfrm>
        <ns1:graphic>
          <ns1:graphicData uri="http://schemas.openxmlformats.org/drawingml/2006/chart">
            <ns5:chart r:id="rId6"/>
          </ns1:graphicData>
        </ns1:graphic>
      </ns0:graphicFrame>
      <ns0:sp>
        <ns0:nvSpPr>
          <ns0:cNvPr id="16" name="TextBox 15">
            <ns1:extLst>
              <ns1:ext uri="{FF2B5EF4-FFF2-40B4-BE49-F238E27FC236}">
                <ns4:creationId id="{651A0715-2001-E94F-F226-1BBFF0EC5966}"/>
              </ns1:ext>
            </ns1:extLst>
          </ns0:cNvPr>
          <ns0:cNvSpPr txBox="1"/>
          <ns0:nvPr/>
        </ns0:nvSpPr>
        <ns0:spPr>
          <ns1:xfrm>
            <ns1:off x="4756127" y="234902"/>
            <ns1:ext cx="2914179" cy="400110"/>
          </ns1:xfrm>
          <ns1:prstGeom prst="rect">
            <ns1:avLst/>
          </ns1:prstGeom>
          <ns1:noFill/>
        </ns0:spPr>
        <ns0:txBody>
          <ns1:bodyPr wrap="square">
            <ns1:spAutoFit/>
          </ns1:bodyPr>
          <ns1:lstStyle/>
          <ns1:p>
            <ns1:r>
              <ns1:rPr lang="ru-RU" sz="2000" b="1" dirty="0">
                <ns1:solidFill>
                  <ns1:schemeClr val="bg1"/>
                </ns1:solidFill>
                <ns1:latin typeface="Century Gothic" panose="020B0502020202020204" pitchFamily="34" charset="0"/>
              </ns1:rPr>
              <ns1:t>"ҮЗДІК ПЕДАГОГ"</ns1:t>
            </ns1:r>
          </ns1:p>
        </ns0:txBody>
      </ns0:sp>
      <ns0:sp>
        <ns0:nvSpPr>
          <ns0:cNvPr id="3" name="Прямоугольник 2"/>
          <ns0:cNvSpPr/>
          <ns0:nvPr/>
        </ns0:nvSpPr>
        <ns0:spPr>
          <ns1:xfrm>
            <ns1:off x="5717744" y="1113033"/>
            <ns1:ext cx="6096000" cy="2816156"/>
          </ns1:xfrm>
          <ns1:prstGeom prst="rect">
            <ns1:avLst/>
          </ns1:prstGeom>
        </ns0:spPr>
        <ns0:txBody>
          <ns1:bodyPr>
            <ns1:spAutoFit/>
          </ns1:bodyPr>
          <ns1:lstStyle/>
          <ns1:p>
            <ns1:pPr algn="ctr">
              <ns1:lnSpc>
                <ns1:spcPct val="115000"/>
              </ns1:lnSpc>
              <ns1:spcAft>
                <ns1:spcPts val="0"/>
              </ns1:spcAft>
            </ns1:pPr>
            <ns1:r>
              <ns1:rPr lang="ru-RU" sz="1400" b="1" dirty="0">
                <ns1:latin typeface="Century Gothic" panose="020B0502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Республикалық конкурс</ns1:t>
            </ns1:r>
            <ns1:endParaRPr lang="ru-RU" sz="1400" dirty="0">
              <ns1:effectLst/>
              <ns1:latin typeface="Century Gothic" panose="020B050202020202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algn="ctr">
              <ns1:lnSpc>
                <ns1:spcPct val="115000"/>
              </ns1:lnSpc>
              <ns1:spcAft>
                <ns1:spcPts val="0"/>
              </ns1:spcAft>
            </ns1:pPr>
            <ns1:r>
              <ns1:rPr lang="kk-KZ" sz="1400" b="1" dirty="0">
                <ns1:latin typeface="Century Gothic" panose="020B0502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н</ns1:t>
            </ns1:r>
            <ns1:r>
              <ns1:rPr lang="ru-RU" sz="1400" b="1" dirty="0">
                <ns1:latin typeface="Century Gothic" panose="020B0502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ал атақ беру</ns1:t>
            </ns1:r>
            <ns1:endParaRPr lang="ru-RU" sz="1400" dirty="0">
              <ns1:effectLst/>
              <ns1:latin typeface="Century Gothic" panose="020B050202020202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algn="ctr">
              <ns1:lnSpc>
                <ns1:spcPct val="115000"/>
              </ns1:lnSpc>
              <ns1:spcAft>
                <ns1:spcPts val="0"/>
              </ns1:spcAft>
            </ns1:pPr>
            <ns1:r>
              <ns1:rPr lang="ru-RU" sz="1400" b="1" i="1" dirty="0">
                <ns1:effectLst/>
                <ns1:latin typeface="Century Gothic" panose="020B0502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"Үздік педагог"</ns1:t>
            </ns1:r>
            <ns1:r>
              <ns1:rPr lang="kk-KZ" sz="1400" b="1" i="1" spc="10" dirty="0">
                <ns1:solidFill>
                  <ns1:srgbClr val="000000"/>
                </ns1:solidFill>
                <ns1:effectLst/>
                <ns1:latin typeface="Century Gothic" panose="020B0502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 2023</ns1:t>
            </ns1:r>
            <ns1:endParaRPr lang="ru-RU" sz="1400" dirty="0">
              <ns1:effectLst/>
              <ns1:latin typeface="Century Gothic" panose="020B050202020202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algn="ctr">
              <ns1:lnSpc>
                <ns1:spcPct val="115000"/>
              </ns1:lnSpc>
              <ns1:spcAft>
                <ns1:spcPts val="0"/>
              </ns1:spcAft>
            </ns1:pPr>
            <ns1:r>
              <ns1:rPr lang="ru-RU" sz="1400" b="1" spc="10" dirty="0">
                <ns1:solidFill>
                  <ns1:srgbClr val="002060"/>
                </ns1:solidFill>
                <ns1:latin typeface="Century Gothic" panose="020B0502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І кезең</ns1:t>
            </ns1:r>
            <ns1:endParaRPr lang="ru-RU" sz="1400" dirty="0">
              <ns1:solidFill>
                <ns1:srgbClr val="002060"/>
              </ns1:solidFill>
              <ns1:effectLst/>
              <ns1:latin typeface="Century Gothic" panose="020B050202020202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algn="ctr">
              <ns1:lnSpc>
                <ns1:spcPct val="115000"/>
              </ns1:lnSpc>
              <ns1:spcAft>
                <ns1:spcPts val="0"/>
              </ns1:spcAft>
            </ns1:pPr>
            <ns1:r>
              <ns1:rPr lang="ru-RU" sz="1400" b="1" spc="10" dirty="0">
                <ns1:solidFill>
                  <ns1:srgbClr val="000000"/>
                </ns1:solidFill>
                <ns1:latin typeface="Century Gothic" panose="020B0502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2023 жылдың 4 тамызынан 13 қыркүйегіне дейін – аудандық/қалалық </ns1:t>
            </ns1:r>
            <ns1:endParaRPr lang="ru-RU" sz="1400" dirty="0">
              <ns1:effectLst/>
              <ns1:latin typeface="Century Gothic" panose="020B050202020202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algn="ctr">
              <ns1:lnSpc>
                <ns1:spcPct val="115000"/>
              </ns1:lnSpc>
              <ns1:spcAft>
                <ns1:spcPts val="0"/>
              </ns1:spcAft>
            </ns1:pPr>
            <ns1:r>
              <ns1:rPr lang="ru-RU" sz="1400" b="1" spc="10" dirty="0">
                <ns1:solidFill>
                  <ns1:srgbClr val="002060"/>
                </ns1:solidFill>
                <ns1:latin typeface="Century Gothic" panose="020B0502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ІІ кезең</ns1:t>
            </ns1:r>
            <ns1:endParaRPr lang="ru-RU" sz="1400" dirty="0">
              <ns1:solidFill>
                <ns1:srgbClr val="002060"/>
              </ns1:solidFill>
              <ns1:effectLst/>
              <ns1:latin typeface="Century Gothic" panose="020B050202020202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algn="ctr">
              <ns1:lnSpc>
                <ns1:spcPct val="115000"/>
              </ns1:lnSpc>
              <ns1:spcAft>
                <ns1:spcPts val="0"/>
              </ns1:spcAft>
            </ns1:pPr>
            <ns1:r>
              <ns1:rPr lang="ru-RU" sz="1400" b="1" spc="10" dirty="0">
                <ns1:solidFill>
                  <ns1:srgbClr val="000000"/>
                </ns1:solidFill>
                <ns1:latin typeface="Century Gothic" panose="020B0502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2023 жылғы 13-25 қыркүйек аралығында – облыстық </ns1:t>
            </ns1:r>
            <ns1:endParaRPr lang="ru-RU" sz="1400" dirty="0">
              <ns1:effectLst/>
              <ns1:latin typeface="Century Gothic" panose="020B050202020202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algn="ctr">
              <ns1:lnSpc>
                <ns1:spcPct val="115000"/>
              </ns1:lnSpc>
              <ns1:spcAft>
                <ns1:spcPts val="0"/>
              </ns1:spcAft>
            </ns1:pPr>
            <ns1:r>
              <ns1:rPr lang="ru-RU" sz="1400" b="1" spc="10" dirty="0">
                <ns1:solidFill>
                  <ns1:srgbClr val="002060"/>
                </ns1:solidFill>
                <ns1:latin typeface="Century Gothic" panose="020B0502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III кезең</ns1:t>
            </ns1:r>
            <ns1:endParaRPr lang="ru-RU" sz="1400" dirty="0">
              <ns1:solidFill>
                <ns1:srgbClr val="002060"/>
              </ns1:solidFill>
              <ns1:effectLst/>
              <ns1:latin typeface="Century Gothic" panose="020B050202020202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algn="ctr">
              <ns1:lnSpc>
                <ns1:spcPct val="115000"/>
              </ns1:lnSpc>
              <ns1:spcAft>
                <ns1:spcPts val="0"/>
              </ns1:spcAft>
            </ns1:pPr>
            <ns1:r>
              <ns1:rPr lang="ru-RU" sz="1400" b="1" spc="10" dirty="0">
                <ns1:solidFill>
                  <ns1:srgbClr val="000000"/>
                </ns1:solidFill>
                <ns1:latin typeface="Century Gothic" panose="020B0502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2023 жылғы 26 қыркүйектен бастап – республикалық </ns1:t>
            </ns1:r>
            <ns1:endParaRPr lang="ru-RU" sz="1400" dirty="0">
              <ns1:effectLst/>
              <ns1:latin typeface="Century Gothic" panose="020B050202020202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algn="ctr">
              <ns1:lnSpc>
                <ns1:spcPct val="115000"/>
              </ns1:lnSpc>
              <ns1:spcAft>
                <ns1:spcPts val="0"/>
              </ns1:spcAft>
            </ns1:pPr>
            <ns1:r>
              <ns1:rPr lang="ru-RU" sz="1400" spc="10" dirty="0">
                <ns1:solidFill>
                  <ns1:srgbClr val="000000"/>
                </ns1:solidFill>
                <ns1:effectLst/>
                <ns1:latin typeface="Century Gothic" panose="020B0502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Жеңімпаздар  </ns1:t>
            </ns1:r>
            <ns1:r>
              <ns1:rPr lang="ru-RU" sz="1400" spc="10" dirty="0">
                <ns1:solidFill>
                  <ns1:srgbClr val="000000"/>
                </ns1:solidFill>
                <ns1:latin typeface="Century Gothic" panose="020B0502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әрбір кезеңнің </ns1:t>
            </ns1:r>
            <ns1:r>
              <ns1:rPr lang="ru-RU" sz="1400" spc="10" dirty="0">
                <ns1:solidFill>
                  <ns1:srgbClr val="000000"/>
                </ns1:solidFill>
                <ns1:effectLst/>
                <ns1:latin typeface="Century Gothic" panose="020B0502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Конкурстың </ns1:t>
            </ns1:r>
            <ns1:endParaRPr lang="ru-RU" sz="1400" dirty="0">
              <ns1:effectLst/>
              <ns1:latin typeface="Century Gothic" panose="020B050202020202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algn="ctr"/>
            <ns1:r>
              <ns1:rPr lang="ru-RU" sz="1400" spc="10" dirty="0">
                <ns1:solidFill>
                  <ns1:srgbClr val="000000"/>
                </ns1:solidFill>
                <ns1:effectLst/>
                <ns1:latin typeface="Century Gothic" panose="020B0502020202020204" pitchFamily="34" charset="0"/>
                <ns1:ea typeface="Times New Roman" panose="02020603050405020304" pitchFamily="18" charset="0"/>
              </ns1:rPr>
              <ns1:t>кем дегенде балл жинауы керек </ns1:t>
            </ns1:r>
            <ns1:r>
              <ns1:rPr lang="ru-RU" sz="1600" b="1" spc="10" dirty="0">
                <ns1:solidFill>
                  <ns1:srgbClr val="002060"/>
                </ns1:solidFill>
                <ns1:effectLst/>
                <ns1:latin typeface="Century Gothic" panose="020B0502020202020204" pitchFamily="34" charset="0"/>
                <ns1:ea typeface="Times New Roman" panose="02020603050405020304" pitchFamily="18" charset="0"/>
              </ns1:rPr>
              <ns1:t>80</ns1:t>
            </ns1:r>
            <ns1:r>
              <ns1:rPr lang="ru-RU" sz="1400" spc="10" dirty="0">
                <ns1:solidFill>
                  <ns1:srgbClr val="000000"/>
                </ns1:solidFill>
                <ns1:effectLst/>
                <ns1:latin typeface="Century Gothic" panose="020B0502020202020204" pitchFamily="34" charset="0"/>
                <ns1:ea typeface="Times New Roman" panose="02020603050405020304" pitchFamily="18" charset="0"/>
              </ns1:rPr>
              <ns1:t>  </ns1:t>
            </ns1:r>
            <ns1:r>
              <ns1:rPr lang="kk-KZ" sz="1400" spc="10" dirty="0">
                <ns1:solidFill>
                  <ns1:srgbClr val="000000"/>
                </ns1:solidFill>
                <ns1:effectLst/>
                <ns1:latin typeface="Century Gothic" panose="020B0502020202020204" pitchFamily="34" charset="0"/>
                <ns1:ea typeface="Times New Roman" panose="02020603050405020304" pitchFamily="18" charset="0"/>
              </ns1:rPr>
              <ns1:t>пайыз </ns1:t>
            </ns1:r>
            <ns1:r>
              <ns1:rPr lang="ru-RU" sz="1400" spc="10" dirty="0">
                <ns1:solidFill>
                  <ns1:srgbClr val="000000"/>
                </ns1:solidFill>
                <ns1:effectLst/>
                <ns1:latin typeface="Century Gothic" panose="020B0502020202020204" pitchFamily="34" charset="0"/>
                <ns1:ea typeface="Times New Roman" panose="02020603050405020304" pitchFamily="18" charset="0"/>
              </ns1:rPr>
              <ns1:t>бастап </ns1:t>
            </ns1:r>
            <ns1:r>
              <ns1:rPr lang="ru-RU" sz="1600" b="1" spc="10" dirty="0">
                <ns1:solidFill>
                  <ns1:srgbClr val="002060"/>
                </ns1:solidFill>
                <ns1:effectLst/>
                <ns1:latin typeface="Century Gothic" panose="020B0502020202020204" pitchFamily="34" charset="0"/>
                <ns1:ea typeface="Times New Roman" panose="02020603050405020304" pitchFamily="18" charset="0"/>
              </ns1:rPr>
              <ns1:t>100</ns1:t>
            </ns1:r>
            <ns1:r>
              <ns1:rPr lang="ru-RU" sz="1400" spc="10" dirty="0">
                <ns1:solidFill>
                  <ns1:srgbClr val="000000"/>
                </ns1:solidFill>
                <ns1:effectLst/>
                <ns1:latin typeface="Century Gothic" panose="020B0502020202020204" pitchFamily="34" charset="0"/>
                <ns1:ea typeface="Times New Roman" panose="02020603050405020304" pitchFamily="18" charset="0"/>
              </ns1:rPr>
              <ns1:t> баллдарды</ns1:t>
            </ns1:r>
            <ns1:r>
              <ns1:rPr lang="ru-RU" sz="1400" b="1" spc="10" dirty="0">
                <ns1:solidFill>
                  <ns1:srgbClr val="000000"/>
                </ns1:solidFill>
                <ns1:latin typeface="Century Gothic" panose="020B0502020202020204" pitchFamily="34" charset="0"/>
                <ns1:ea typeface="Times New Roman" panose="02020603050405020304" pitchFamily="18" charset="0"/>
              </ns1:rPr>
              <ns1:t> </ns1:t>
            </ns1:r>
            <ns1:endParaRPr lang="ru-RU" sz="1400" dirty="0">
              <ns1:latin typeface="Century Gothic" panose="020B0502020202020204" pitchFamily="34" charset="0"/>
            </ns1:endParaRPr>
          </ns1:p>
        </ns0:txBody>
      </ns0:sp>
      <ns0:pic>
        <ns0:nvPicPr>
          <ns0:cNvPr id="15" name="Рисунок 14" descr="C:\Users\XTreme.ws\Desktop\Лучший педагог\7090aab1165a90afa006eec19428eaba.png"/>
          <ns0:cNvPicPr/>
          <ns0:nvPr/>
        </ns0:nvPicPr>
        <ns0:blipFill>
          <ns1:blip r:embed="rId7" cstate="print">
            <ns1:extLst>
              <ns1:ext uri="{28A0092B-C50C-407E-A947-70E740481C1C}">
                <ns3:useLocalDpi val="0"/>
              </ns1:ext>
            </ns1:extLst>
          </ns1:blip>
          <ns1:srcRect/>
          <ns1:stretch>
            <ns1:fillRect/>
          </ns1:stretch>
        </ns0:blipFill>
        <ns0:spPr bwMode="auto">
          <ns1:xfrm>
            <ns1:off x="1105031" y="4988567"/>
            <ns1:ext cx="1333500" cy="1333500"/>
          </ns1:xfrm>
          <ns1:prstGeom prst="rect">
            <ns1:avLst/>
          </ns1:prstGeom>
          <ns1:noFill/>
          <ns1:ln>
            <ns1:noFill/>
          </ns1:ln>
        </ns0:spPr>
      </ns0:pic>
      <ns0:pic>
        <ns0:nvPicPr>
          <ns0:cNvPr id="9" name="Рисунок 8"/>
          <ns0:cNvPicPr>
            <ns1:picLocks noChangeAspect="1"/>
          </ns0:cNvPicPr>
          <ns0:nvPr/>
        </ns0:nvPicPr>
        <ns0:blipFill>
          <ns1:blip r:embed="rId8">
            <ns1:extLst>
              <ns1:ext uri="{28A0092B-C50C-407E-A947-70E740481C1C}">
                <ns3:useLocalDpi val="0"/>
              </ns1:ext>
            </ns1:extLst>
          </ns1:blip>
          <ns1:stretch>
            <ns1:fillRect/>
          </ns1:stretch>
        </ns0:blipFill>
        <ns0:spPr>
          <ns1:xfrm>
            <ns1:off x="527615" y="1191076"/>
            <ns1:ext cx="4946212" cy="2782244"/>
          </ns1:xfrm>
          <ns1:prstGeom prst="rect">
            <ns1:avLst/>
          </ns1:prstGeom>
        </ns0:spPr>
      </ns0:pic>
      <ns0:sp>
        <ns0:nvSpPr>
          <ns0:cNvPr id="13" name="Прямоугольник 12"/>
          <ns0:cNvSpPr/>
          <ns0:nvPr/>
        </ns0:nvSpPr>
        <ns0:spPr>
          <ns1:xfrm>
            <ns1:off x="2832996" y="4513172"/>
            <ns1:ext cx="7665189" cy="1941557"/>
          </ns1:xfrm>
          <ns1:prstGeom prst="rect">
            <ns1:avLst/>
          </ns1:prstGeom>
        </ns0:spPr>
        <ns0:txBody>
          <ns1:bodyPr wrap="square">
            <ns1:spAutoFit/>
          </ns1:bodyPr>
          <ns1:lstStyle/>
          <ns1:p>
            <ns1:pPr>
              <ns1:lnSpc>
                <ns1:spcPct val="115000"/>
              </ns1:lnSpc>
              <ns1:spcAft>
                <ns1:spcPts val="1000"/>
              </ns1:spcAft>
            </ns1:pPr>
            <ns1:r>
              <ns1:rPr lang="ru-RU" dirty="0">
                <ns1:latin typeface="Century Gothic" panose="020B0502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Бұйрыққа сәйкес</ns1:t>
            </ns1:r>
            <ns1:r>
              <ns1:rPr lang="kk-KZ" dirty="0">
                <ns1:latin typeface="Century Gothic" panose="020B0502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у</ns1:t>
            </ns1:r>
            <ns1:r>
              <ns1:rPr lang="ru-RU" dirty="0">
                <ns1:latin typeface="Century Gothic" panose="020B0502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 ҚР КП 2023 жылғы 2 маусымдағы №157 "Үздік педагог" байқауы: </ns1:t>
            </ns1:r>
          </ns1:p>
          <ns1:p>
            <ns1:pPr>
              <ns1:lnSpc>
                <ns1:spcPct val="115000"/>
              </ns1:lnSpc>
              <ns1:spcAft>
                <ns1:spcPts val="1000"/>
              </ns1:spcAft>
            </ns1:pPr>
            <ns1:r>
              <ns1:rPr lang="ru-RU" dirty="0">
                <ns1:latin typeface="Century Gothic" panose="020B0502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- платформада өтеді teachercontest.iac.kz;</ns1:t>
            </ns1:r>
          </ns1:p>
          <ns1:p>
            <ns1:pPr>
              <ns1:lnSpc>
                <ns1:spcPct val="115000"/>
              </ns1:lnSpc>
              <ns1:spcAft>
                <ns1:spcPts val="1000"/>
              </ns1:spcAft>
            </ns1:pPr>
            <ns1:r>
              <ns1:rPr lang="ru-RU" dirty="0">
                <ns1:latin typeface="Century Gothic" panose="020B0502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- қатысушыларды тіркеу және сілтеме бойынша құжаттарды қабылдау: </ns1:t>
            </ns1:r>
            <ns1:r>
              <ns1:rPr lang="en-US" dirty="0">
                <ns1:latin typeface="Century Gothic" panose="020B0502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https://uzdikustaz-nobd.iac.kz/#/sign-in?redirectURL=%2Fsettings</ns1:t>
            </ns1:r>
            <ns1:r>
              <ns1:rPr lang="ru-RU" dirty="0">
                <ns1:latin typeface="Century Gothic" panose="020B0502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  </ns1:t>
            </ns1:r>
            <ns1:endParaRPr lang="ru-RU" sz="1400" dirty="0">
              <ns1:effectLst/>
              <ns1:latin typeface="Century Gothic" panose="020B050202020202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</ns0:txBody>
      </ns0:sp>
    </ns0:spTree>
    <ns0:extLst>
      <ns0:ext uri="{BB962C8B-B14F-4D97-AF65-F5344CB8AC3E}">
        <ns6:creationId val="3256440254"/>
      </ns0:ext>
    </ns0:extLst>
  </ns0:cSld>
  <ns0:clrMapOvr>
    <ns1:masterClrMapping/>
  </ns0:clrMapOvr>
</ns0:sld>
</file>

<file path=ppt/slides/slide7.xml><?xml version="1.0" encoding="utf-8"?>
<ns0:sld xmlns:ns0="http://schemas.openxmlformats.org/presentationml/2006/main" xmlns:ns1="http://schemas.openxmlformats.org/drawingml/2006/main" xmlns:ns3="http://schemas.microsoft.com/office/drawing/2010/main" xmlns:ns4="http://schemas.microsoft.com/office/drawing/2014/main" xmlns:ns5="http://schemas.microsoft.com/office/powerpoint/2010/main" xmlns:r="http://schemas.openxmlformats.org/officeDocument/2006/relationships">
  <ns0:cSld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4" name="Прямоугольник 3"/>
          <ns0:cNvSpPr/>
          <ns0:nvPr/>
        </ns0:nvSpPr>
        <ns0:spPr>
          <ns1:xfrm>
            <ns1:off x="1944296" y="919876"/>
            <ns1:ext cx="8093858" cy="5665948"/>
          </ns1:xfrm>
          <ns1:prstGeom prst="rect">
            <ns1:avLst/>
          </ns1:prstGeom>
          <ns1:blipFill dpi="0" rotWithShape="1">
            <ns1:blip r:embed="rId2" cstate="print">
              <ns1:alphaModFix amt="9000"/>
              <ns1:duotone>
                <ns1:prstClr val="black"/>
                <ns1:schemeClr val="accent1">
                  <ns1:tint val="45000"/>
                  <ns1:satMod val="400000"/>
                </ns1:schemeClr>
              </ns1:duotone>
              <ns1:extLst>
                <ns1:ext uri="{28A0092B-C50C-407E-A947-70E740481C1C}">
                  <ns3:useLocalDpi val="0"/>
                </ns1:ext>
              </ns1:extLst>
            </ns1:blip>
            <ns1:srcRect/>
            <ns1:stretch>
              <ns1:fillRect/>
            </ns1:stretch>
          </ns1:blipFill>
          <ns1:ln>
            <ns1:noFill/>
          </ns1:ln>
          <ns1:effectLst>
            <ns1:outerShdw blurRad="50800" dist="50800" dir="5400000" algn="ctr" rotWithShape="0">
              <ns1:srgbClr val="0070C0">
                <ns1:alpha val="99000"/>
              </ns1:srgbClr>
            </ns1:outerShdw>
          </ns1:effectLst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 dirty="0"/>
          </ns1:p>
        </ns0:txBody>
      </ns0:sp>
      <ns0:sp>
        <ns0:nvSpPr>
          <ns0:cNvPr id="12" name="Прямоугольник 11"/>
          <ns0:cNvSpPr/>
          <ns0:nvPr/>
        </ns0:nvSpPr>
        <ns0:spPr>
          <ns1:xfrm rot="16200000" flipH="1">
            <ns1:off x="5661285" y="-5661285"/>
            <ns1:ext cx="869430" cy="12192000"/>
          </ns1:xfrm>
          <ns1:prstGeom prst="rect">
            <ns1:avLst/>
          </ns1:prstGeom>
          <ns1:gradFill>
            <ns1:gsLst>
              <ns1:gs pos="100000">
                <ns1:srgbClr val="1D4999"/>
              </ns1:gs>
              <ns1:gs pos="0">
                <ns1:srgbClr val="174CCF"/>
              </ns1:gs>
            </ns1:gsLst>
            <ns1:lin ang="5400000" scaled="1"/>
          </ns1:gradFill>
          <ns1:ln>
            <ns1:noFill/>
          </ns1:ln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5" name="Прямоугольник 4"/>
          <ns0:cNvSpPr/>
          <ns0:nvPr/>
        </ns0:nvSpPr>
        <ns0:spPr>
          <ns1:xfrm rot="10800000">
            <ns1:off x="10555861" y="863600"/>
            <ns1:ext cx="1636139" cy="1750963"/>
          </ns1:xfrm>
          <ns1:prstGeom prst="rect">
            <ns1:avLst/>
          </ns1:prstGeom>
          <ns1:blipFill dpi="0" rotWithShape="1">
            <ns1:blip r:embed="rId3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4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  <ns1:effectLst>
            <ns1:outerShdw blurRad="50800" dist="50800" dir="5400000" algn="ctr" rotWithShape="0">
              <ns1:srgbClr val="0070C0">
                <ns1:alpha val="99000"/>
              </ns1:srgbClr>
            </ns1:outerShdw>
          </ns1:effectLst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6" name="Прямоугольник 5"/>
          <ns0:cNvSpPr/>
          <ns0:nvPr/>
        </ns0:nvSpPr>
        <ns0:spPr>
          <ns1:xfrm rot="16200000">
            <ns1:off x="10493368" y="4940177"/>
            <ns1:ext cx="1636139" cy="1750963"/>
          </ns1:xfrm>
          <ns1:prstGeom prst="rect">
            <ns1:avLst/>
          </ns1:prstGeom>
          <ns1:blipFill dpi="0" rotWithShape="1">
            <ns1:blip r:embed="rId3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4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  <ns1:effectLst>
            <ns1:outerShdw blurRad="50800" dist="50800" dir="5400000" algn="ctr" rotWithShape="0">
              <ns1:srgbClr val="0070C0">
                <ns1:alpha val="99000"/>
              </ns1:srgbClr>
            </ns1:outerShdw>
          </ns1:effectLst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7" name="Прямоугольник 6"/>
          <ns0:cNvSpPr/>
          <ns0:nvPr/>
        </ns0:nvSpPr>
        <ns0:spPr>
          <ns1:xfrm rot="10800000" flipH="1">
            <ns1:off x="0" y="868516"/>
            <ns1:ext cx="1636139" cy="1750963"/>
          </ns1:xfrm>
          <ns1:prstGeom prst="rect">
            <ns1:avLst/>
          </ns1:prstGeom>
          <ns1:blipFill dpi="0" rotWithShape="1">
            <ns1:blip r:embed="rId3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4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  <ns1:effectLst>
            <ns1:outerShdw blurRad="50800" dist="50800" dir="5400000" algn="ctr" rotWithShape="0">
              <ns1:srgbClr val="0070C0">
                <ns1:alpha val="99000"/>
              </ns1:srgbClr>
            </ns1:outerShdw>
          </ns1:effectLst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8" name="Прямоугольник 7"/>
          <ns0:cNvSpPr/>
          <ns0:nvPr/>
        </ns0:nvSpPr>
        <ns0:spPr>
          <ns1:xfrm rot="5400000" flipH="1">
            <ns1:off x="57413" y="4943633"/>
            <ns1:ext cx="1636139" cy="1750963"/>
          </ns1:xfrm>
          <ns1:prstGeom prst="rect">
            <ns1:avLst/>
          </ns1:prstGeom>
          <ns1:blipFill dpi="0" rotWithShape="1">
            <ns1:blip r:embed="rId3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4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  <ns1:effectLst>
            <ns1:outerShdw blurRad="50800" dist="50800" dir="5400000" algn="ctr" rotWithShape="0">
              <ns1:srgbClr val="0070C0">
                <ns1:alpha val="99000"/>
              </ns1:srgbClr>
            </ns1:outerShdw>
          </ns1:effectLst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pic>
        <ns0:nvPicPr>
          <ns0:cNvPr id="11" name="Рисунок 10"/>
          <ns0:cNvPicPr>
            <ns1:picLocks noChangeAspect="1"/>
          </ns0:cNvPicPr>
          <ns0:nvPr/>
        </ns0:nvPicPr>
        <ns0:blipFill rotWithShape="1">
          <ns1:blip r:embed="rId5" cstate="print">
            <ns1:extLst>
              <ns1:ext uri="{28A0092B-C50C-407E-A947-70E740481C1C}">
                <ns3:useLocalDpi val="0"/>
              </ns1:ext>
            </ns1:extLst>
          </ns1:blip>
          <ns1:srcRect r="57268"/>
          <ns1:stretch/>
        </ns0:blipFill>
        <ns0:spPr>
          <ns1:xfrm>
            <ns1:off x="11446774" y="74108"/>
            <ns1:ext cx="615686" cy="700143"/>
          </ns1:xfrm>
          <ns1:prstGeom prst="rect">
            <ns1:avLst/>
          </ns1:prstGeom>
        </ns0:spPr>
      </ns0:pic>
      <ns0:sp>
        <ns0:nvSpPr>
          <ns0:cNvPr id="14" name="Прямоугольник 13"/>
          <ns0:cNvSpPr/>
          <ns0:nvPr/>
        </ns0:nvSpPr>
        <ns0:spPr>
          <ns1:xfrm rot="5400000">
            <ns1:off x="5985591" y="651592"/>
            <ns1:ext cx="220816" cy="12192000"/>
          </ns1:xfrm>
          <ns1:prstGeom prst="rect">
            <ns1:avLst/>
          </ns1:prstGeom>
          <ns1:gradFill>
            <ns1:gsLst>
              <ns1:gs pos="100000">
                <ns1:srgbClr val="1D4999"/>
              </ns1:gs>
              <ns1:gs pos="0">
                <ns1:srgbClr val="174CCF"/>
              </ns1:gs>
            </ns1:gsLst>
            <ns1:lin ang="5400000" scaled="1"/>
          </ns1:gradFill>
          <ns1:ln>
            <ns1:noFill/>
          </ns1:ln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 dirty="0"/>
          </ns1:p>
        </ns0:txBody>
      </ns0:sp>
      <ns0:sp>
        <ns0:nvSpPr>
          <ns0:cNvPr id="16" name="TextBox 15">
            <ns1:extLst>
              <ns1:ext uri="{FF2B5EF4-FFF2-40B4-BE49-F238E27FC236}">
                <ns4:creationId id="{651A0715-2001-E94F-F226-1BBFF0EC5966}"/>
              </ns1:ext>
            </ns1:extLst>
          </ns0:cNvPr>
          <ns0:cNvSpPr txBox="1"/>
          <ns0:nvPr/>
        </ns0:nvSpPr>
        <ns0:spPr>
          <ns1:xfrm>
            <ns1:off x="4116063" y="235427"/>
            <ns1:ext cx="4033638" cy="400110"/>
          </ns1:xfrm>
          <ns1:prstGeom prst="rect">
            <ns1:avLst/>
          </ns1:prstGeom>
          <ns1:noFill/>
        </ns0:spPr>
        <ns0:txBody>
          <ns1:bodyPr wrap="square">
            <ns1:spAutoFit/>
          </ns1:bodyPr>
          <ns1:lstStyle/>
          <ns1:p>
            <ns1:r>
              <ns1:rPr lang="ru-RU" sz="2000" b="1" dirty="0">
                <ns1:solidFill>
                  <ns1:schemeClr val="bg1"/>
                </ns1:solidFill>
                <ns1:latin typeface="Century Gothic" panose="020B0502020202020204" pitchFamily="34" charset="0"/>
                <ns1:ea typeface="Calibri" panose="020F0502020204030204" pitchFamily="34" charset="0"/>
              </ns1:rPr>
              <ns1:t>Т" ЖОБАСЫН ІСКЕ АСЫРУ</ns1:t>
            </ns1:r>
            <ns1:r>
              <ns1:rPr lang="kk-KZ" sz="2000" b="1" dirty="0">
                <ns1:solidFill>
                  <ns1:schemeClr val="bg1"/>
                </ns1:solidFill>
                <ns1:latin typeface="Century Gothic" panose="020B0502020202020204" pitchFamily="34" charset="0"/>
                <ns1:ea typeface="Calibri" panose="020F0502020204030204" pitchFamily="34" charset="0"/>
              </ns1:rPr>
              <ns1:t>ІРЕК</ns1:t>
            </ns1:r>
            <ns1:r>
              <ns1:rPr lang="ru-RU" sz="2000" b="1" dirty="0">
                <ns1:solidFill>
                  <ns1:schemeClr val="bg1"/>
                </ns1:solidFill>
                <ns1:latin typeface="Century Gothic" panose="020B0502020202020204" pitchFamily="34" charset="0"/>
                <ns1:ea typeface="Calibri" panose="020F0502020204030204" pitchFamily="34" charset="0"/>
              </ns1:rPr>
              <ns1:t>»</ns1:t>
            </ns1:r>
            <ns1:endParaRPr lang="ru-RU" sz="2000" dirty="0">
              <ns1:solidFill>
                <ns1:schemeClr val="bg1"/>
              </ns1:solidFill>
              <ns1:latin typeface="Century Gothic" panose="020B0502020202020204" pitchFamily="34" charset="0"/>
            </ns1:endParaRPr>
          </ns1:p>
        </ns0:txBody>
      </ns0:sp>
      <ns0:grpSp>
        <ns0:nvGrpSpPr>
          <ns0:cNvPr id="35" name="Группа 34"/>
          <ns0:cNvGrpSpPr/>
          <ns0:nvPr/>
        </ns0:nvGrpSpPr>
        <ns0:grpSpPr>
          <ns1:xfrm>
            <ns1:off x="1030922" y="3111088"/>
            <ns1:ext cx="10125076" cy="1194743"/>
            <ns1:chOff x="923924" y="3413593"/>
            <ns1:chExt cx="10125076" cy="1194743"/>
          </ns1:xfrm>
        </ns0:grpSpPr>
        <ns0:sp>
          <ns0:nvSpPr>
            <ns0:cNvPr id="24" name="Скругленный прямоугольник 23"/>
            <ns0:cNvSpPr/>
            <ns0:nvPr/>
          </ns0:nvSpPr>
          <ns0:spPr>
            <ns1:xfrm>
              <ns1:off x="923924" y="3413593"/>
              <ns1:ext cx="10125076" cy="1194743"/>
            </ns1:xfrm>
            <ns1:prstGeom prst="roundRect">
              <ns1:avLst/>
            </ns1:prstGeom>
            <ns1:solidFill>
              <ns1:srgbClr val="002060"/>
            </ns1:solidFill>
          </ns0:spPr>
          <ns0:style>
            <ns1:lnRef idx="2">
              <ns1:schemeClr val="accent1">
                <ns1:shade val="50000"/>
              </ns1:schemeClr>
            </ns1:lnRef>
            <ns1:fillRef idx="1">
              <ns1:schemeClr val="accent1"/>
            </ns1:fillRef>
            <ns1:effectRef idx="0">
              <ns1:schemeClr val="accent1"/>
            </ns1:effectRef>
            <ns1:fontRef idx="minor">
              <ns1:schemeClr val="lt1"/>
            </ns1:fontRef>
          </ns0:style>
          <ns0:txBody>
            <ns1:bodyPr rtlCol="0" anchor="ctr"/>
            <ns1:lstStyle/>
            <ns1:p>
              <ns1:pPr algn="ctr"/>
              <ns1:endParaRPr lang="ru-RU"/>
            </ns1:p>
          </ns0:txBody>
        </ns0:sp>
        <ns0:sp>
          <ns0:nvSpPr>
            <ns0:cNvPr id="25" name="Скругленный прямоугольник 24"/>
            <ns0:cNvSpPr/>
            <ns0:nvPr/>
          </ns0:nvSpPr>
          <ns0:spPr>
            <ns1:xfrm>
              <ns1:off x="1038225" y="3512937"/>
              <ns1:ext cx="9906000" cy="962049"/>
            </ns1:xfrm>
            <ns1:prstGeom prst="roundRect">
              <ns1:avLst/>
            </ns1:prstGeom>
            <ns1:solidFill>
              <ns1:schemeClr val="bg1"/>
            </ns1:solidFill>
          </ns0:spPr>
          <ns0:style>
            <ns1:lnRef idx="2">
              <ns1:schemeClr val="accent1">
                <ns1:shade val="50000"/>
              </ns1:schemeClr>
            </ns1:lnRef>
            <ns1:fillRef idx="1">
              <ns1:schemeClr val="accent1"/>
            </ns1:fillRef>
            <ns1:effectRef idx="0">
              <ns1:schemeClr val="accent1"/>
            </ns1:effectRef>
            <ns1:fontRef idx="minor">
              <ns1:schemeClr val="lt1"/>
            </ns1:fontRef>
          </ns0:style>
          <ns0:txBody>
            <ns1:bodyPr rtlCol="0" anchor="ctr"/>
            <ns1:lstStyle/>
            <ns1:p>
              <ns1:pPr algn="ctr"/>
              <ns1:endParaRPr lang="ru-RU"/>
            </ns1:p>
          </ns0:txBody>
        </ns0:sp>
        <ns0:pic>
          <ns0:nvPicPr>
            <ns0:cNvPr id="27" name="Рисунок 26"/>
            <ns0:cNvPicPr>
              <ns1:picLocks noChangeAspect="1"/>
            </ns0:cNvPicPr>
            <ns0:nvPr/>
          </ns0:nvPicPr>
          <ns0:blipFill>
            <ns1:blip r:embed="rId6" cstate="print">
              <ns1:duotone>
                <ns1:schemeClr val="accent5">
                  <ns1:shade val="45000"/>
                  <ns1:satMod val="135000"/>
                </ns1:schemeClr>
                <ns1:prstClr val="white"/>
              </ns1:duotone>
              <ns1:extLst>
                <ns1:ext uri="{28A0092B-C50C-407E-A947-70E740481C1C}">
                  <ns3:useLocalDpi val="0"/>
                </ns1:ext>
              </ns1:extLst>
            </ns1:blip>
            <ns1:stretch>
              <ns1:fillRect/>
            </ns1:stretch>
          </ns0:blipFill>
          <ns0:spPr>
            <ns1:xfrm>
              <ns1:off x="1165255" y="3568680"/>
              <ns1:ext cx="781310" cy="781310"/>
            </ns1:xfrm>
            <ns1:prstGeom prst="rect">
              <ns1:avLst/>
            </ns1:prstGeom>
          </ns0:spPr>
        </ns0:pic>
        <ns0:cxnSp>
          <ns0:nvCxnSpPr>
            <ns0:cNvPr id="26" name="Прямая соединительная линия 25"/>
            <ns0:cNvCxnSpPr/>
            <ns0:nvPr/>
          </ns0:nvCxnSpPr>
          <ns0:spPr>
            <ns1:xfrm>
              <ns1:off x="2082076" y="3653460"/>
              <ns1:ext cx="0" cy="696530"/>
            </ns1:xfrm>
            <ns1:prstGeom prst="line">
              <ns1:avLst/>
            </ns1:prstGeom>
            <ns1:ln w="28575">
              <ns1:solidFill>
                <ns1:srgbClr val="002060"/>
              </ns1:solidFill>
              <ns1:headEnd type="oval" w="med" len="med"/>
              <ns1:tailEnd type="oval" w="med" len="med"/>
            </ns1:ln>
          </ns0:spPr>
          <ns0:style>
            <ns1:lnRef idx="1">
              <ns1:schemeClr val="accent1"/>
            </ns1:lnRef>
            <ns1:fillRef idx="0">
              <ns1:schemeClr val="accent1"/>
            </ns1:fillRef>
            <ns1:effectRef idx="0">
              <ns1:schemeClr val="accent1"/>
            </ns1:effectRef>
            <ns1:fontRef idx="minor">
              <ns1:schemeClr val="tx1"/>
            </ns1:fontRef>
          </ns0:style>
        </ns0:cxnSp>
        <ns0:sp>
          <ns0:nvSpPr>
            <ns0:cNvPr id="9" name="Прямоугольник 8"/>
            <ns0:cNvSpPr/>
            <ns0:nvPr/>
          </ns0:nvSpPr>
          <ns0:spPr>
            <ns1:xfrm>
              <ns1:off x="2256345" y="3628709"/>
              <ns1:ext cx="8673926" cy="738664"/>
            </ns1:xfrm>
            <ns1:prstGeom prst="rect">
              <ns1:avLst/>
            </ns1:prstGeom>
          </ns0:spPr>
          <ns0:txBody>
            <ns1:bodyPr wrap="square">
              <ns1:spAutoFit/>
            </ns1:bodyPr>
            <ns1:lstStyle/>
            <ns1:p>
              <ns1:pPr algn="just">
                <ns1:spcAft>
                  <ns1:spcPts val="0"/>
                </ns1:spcAft>
              </ns1:pPr>
              <ns1:r>
                <ns1:rPr lang="ru-RU" sz="1400" dirty="0">
                  <ns1:latin typeface="Century Gothic" panose="020B0502020202020204" pitchFamily="34" charset="0"/>
                  <ns1:ea typeface="SimSun" panose="02010600030101010101" pitchFamily="2" charset="-122"/>
                  <ns1:cs typeface="Times New Roman" panose="02020603050405020304" pitchFamily="18" charset="0"/>
                </ns1:rPr>
                <ns1:t>2023 жылғы ақпаннан қыркүйекке дейін </ns1:t>
              </ns1:r>
              <ns1:r>
                <ns1:rPr lang="ru-RU" sz="1400" dirty="0" smtClean="0">
                  <ns1:latin typeface="Century Gothic" panose="020B0502020202020204" pitchFamily="34" charset="0"/>
                  <ns1:ea typeface="SimSun" panose="02010600030101010101" pitchFamily="2" charset="-122"/>
                  <ns1:cs typeface="Times New Roman" panose="02020603050405020304" pitchFamily="18" charset="0"/>
                </ns1:rPr>
                <ns1:t>10 </ns1:t>
              </ns1:r>
              <ns1:r>
                <ns1:rPr lang="ru-RU" sz="1400" dirty="0">
                  <ns1:latin typeface="Century Gothic" panose="020B0502020202020204" pitchFamily="34" charset="0"/>
                  <ns1:ea typeface="SimSun" panose="02010600030101010101" pitchFamily="2" charset="-122"/>
                  <ns1:cs typeface="Times New Roman" panose="02020603050405020304" pitchFamily="18" charset="0"/>
                </ns1:rPr>
                <ns1:t>қала мектептерінің </ns1:t>
              </ns1:r>
              <ns1:r>
                <ns1:rPr lang="ru-RU" sz="1400" dirty="0" smtClean="0">
                  <ns1:latin typeface="Century Gothic" panose="020B0502020202020204" pitchFamily="34" charset="0"/>
                  <ns1:ea typeface="SimSun" panose="02010600030101010101" pitchFamily="2" charset="-122"/>
                  <ns1:cs typeface="Times New Roman" panose="02020603050405020304" pitchFamily="18" charset="0"/>
                </ns1:rPr>
                <ns1:t>Петропавлдан, </ns1:t>
              </ns1:r>
              <ns1:r>
                <ns1:rPr lang="ru-RU" sz="1400" dirty="0">
                  <ns1:latin typeface="Century Gothic" panose="020B0502020202020204" pitchFamily="34" charset="0"/>
                  <ns1:ea typeface="SimSun" panose="02010600030101010101" pitchFamily="2" charset="-122"/>
                  <ns1:cs typeface="Times New Roman" panose="02020603050405020304" pitchFamily="18" charset="0"/>
                </ns1:rPr>
                <ns1:t>мемлекеттік аттестаттаудан өтушілердің. Ақпаннан сәуір айына дейін 3 мектеп (М. Жұмабаев атындағыІ лицей, №5 және 12 орта мектептер) аттестаттаудан өтті, 3 мектеп 100 бірінші реттен өтті% </ns1:t>
              </ns1:r>
              <ns1:endParaRPr lang="ru-RU" sz="1400" dirty="0">
                <ns1:effectLst/>
                <ns1:latin typeface="Century Gothic" panose="020B0502020202020204" pitchFamily="34" charset="0"/>
                <ns1:ea typeface="SimSun" panose="02010600030101010101" pitchFamily="2" charset="-122"/>
                <ns1:cs typeface="Times New Roman" panose="02020603050405020304" pitchFamily="18" charset="0"/>
              </ns1:endParaRPr>
            </ns1:p>
          </ns0:txBody>
        </ns0:sp>
      </ns0:grpSp>
      <ns0:grpSp>
        <ns0:nvGrpSpPr>
          <ns0:cNvPr id="36" name="Группа 35"/>
          <ns0:cNvGrpSpPr/>
          <ns0:nvPr/>
        </ns0:nvGrpSpPr>
        <ns0:grpSpPr>
          <ns1:xfrm>
            <ns1:off x="1030922" y="4611213"/>
            <ns1:ext cx="10125076" cy="1194743"/>
            <ns1:chOff x="923924" y="4757721"/>
            <ns1:chExt cx="10125076" cy="1194743"/>
          </ns1:xfrm>
        </ns0:grpSpPr>
        <ns0:sp>
          <ns0:nvSpPr>
            <ns0:cNvPr id="21" name="Скругленный прямоугольник 20"/>
            <ns0:cNvSpPr/>
            <ns0:nvPr/>
          </ns0:nvSpPr>
          <ns0:spPr>
            <ns1:xfrm>
              <ns1:off x="923924" y="4757721"/>
              <ns1:ext cx="10125076" cy="1194743"/>
            </ns1:xfrm>
            <ns1:prstGeom prst="roundRect">
              <ns1:avLst/>
            </ns1:prstGeom>
            <ns1:solidFill>
              <ns1:srgbClr val="002060"/>
            </ns1:solidFill>
          </ns0:spPr>
          <ns0:style>
            <ns1:lnRef idx="2">
              <ns1:schemeClr val="accent1">
                <ns1:shade val="50000"/>
              </ns1:schemeClr>
            </ns1:lnRef>
            <ns1:fillRef idx="1">
              <ns1:schemeClr val="accent1"/>
            </ns1:fillRef>
            <ns1:effectRef idx="0">
              <ns1:schemeClr val="accent1"/>
            </ns1:effectRef>
            <ns1:fontRef idx="minor">
              <ns1:schemeClr val="lt1"/>
            </ns1:fontRef>
          </ns0:style>
          <ns0:txBody>
            <ns1:bodyPr rtlCol="0" anchor="ctr"/>
            <ns1:lstStyle/>
            <ns1:p>
              <ns1:pPr algn="ctr"/>
              <ns1:endParaRPr lang="ru-RU"/>
            </ns1:p>
          </ns0:txBody>
        </ns0:sp>
        <ns0:sp>
          <ns0:nvSpPr>
            <ns0:cNvPr id="19" name="Скругленный прямоугольник 18"/>
            <ns0:cNvSpPr/>
            <ns0:nvPr/>
          </ns0:nvSpPr>
          <ns0:spPr>
            <ns1:xfrm>
              <ns1:off x="1038225" y="4857065"/>
              <ns1:ext cx="9906000" cy="962049"/>
            </ns1:xfrm>
            <ns1:prstGeom prst="roundRect">
              <ns1:avLst/>
            </ns1:prstGeom>
            <ns1:solidFill>
              <ns1:schemeClr val="bg1"/>
            </ns1:solidFill>
          </ns0:spPr>
          <ns0:style>
            <ns1:lnRef idx="2">
              <ns1:schemeClr val="accent1">
                <ns1:shade val="50000"/>
              </ns1:schemeClr>
            </ns1:lnRef>
            <ns1:fillRef idx="1">
              <ns1:schemeClr val="accent1"/>
            </ns1:fillRef>
            <ns1:effectRef idx="0">
              <ns1:schemeClr val="accent1"/>
            </ns1:effectRef>
            <ns1:fontRef idx="minor">
              <ns1:schemeClr val="lt1"/>
            </ns1:fontRef>
          </ns0:style>
          <ns0:txBody>
            <ns1:bodyPr rtlCol="0" anchor="ctr"/>
            <ns1:lstStyle/>
            <ns1:p>
              <ns1:pPr algn="ctr"/>
              <ns1:endParaRPr lang="ru-RU"/>
            </ns1:p>
          </ns0:txBody>
        </ns0:sp>
        <ns0:sp>
          <ns0:nvSpPr>
            <ns0:cNvPr id="13" name="Прямоугольник 12"/>
            <ns0:cNvSpPr/>
            <ns0:nvPr/>
          </ns0:nvSpPr>
          <ns0:spPr>
            <ns1:xfrm>
              <ns1:off x="2313495" y="4952315"/>
              <ns1:ext cx="8359601" cy="738664"/>
            </ns1:xfrm>
            <ns1:prstGeom prst="rect">
              <ns1:avLst/>
            </ns1:prstGeom>
          </ns0:spPr>
          <ns0:txBody>
            <ns1:bodyPr wrap="square">
              <ns1:spAutoFit/>
            </ns1:bodyPr>
            <ns1:lstStyle/>
            <ns1:p>
              <ns1:pPr algn="just">
                <ns1:spcAft>
                  <ns1:spcPts val="0"/>
                </ns1:spcAft>
              </ns1:pPr>
              <ns1:r>
                <ns1:rPr lang="ru-RU" sz="1400" dirty="0">
                  <ns1:latin typeface="Century Gothic" panose="020B0502020202020204" pitchFamily="34" charset="0"/>
                  <ns1:ea typeface="SimSun" panose="02010600030101010101" pitchFamily="2" charset="-122"/>
                  <ns1:cs typeface="Times New Roman" panose="02020603050405020304" pitchFamily="18" charset="0"/>
                </ns1:rPr>
                <ns1:t>Ағымдағы жылдың қыркүйек айында тағы 2 мектеп (№1 және 13 орта мектептер) аттестаттаудан өтеді. О</ns1:t>
              </ns1:r>
              <ns1:r>
                <ns1:rPr lang="ru-RU" sz="1400" dirty="0" smtClean="0">
                  <ns1:latin typeface="Century Gothic" panose="020B0502020202020204" pitchFamily="34" charset="0"/>
                  <ns1:ea typeface="SimSun" panose="02010600030101010101" pitchFamily="2" charset="-122"/>
                  <ns1:cs typeface="Times New Roman" panose="02020603050405020304" pitchFamily="18" charset="0"/>
                </ns1:rPr>
                <ns1:t>қазан </ns1:t>
              </ns1:r>
              <ns1:r>
                <ns1:rPr lang="ru-RU" sz="1400" dirty="0">
                  <ns1:latin typeface="Century Gothic" panose="020B0502020202020204" pitchFamily="34" charset="0"/>
                  <ns1:ea typeface="SimSun" panose="02010600030101010101" pitchFamily="2" charset="-122"/>
                  <ns1:cs typeface="Times New Roman" panose="02020603050405020304" pitchFamily="18" charset="0"/>
                </ns1:rPr>
                <ns1:t>5 мектепке әдістемелік көмек (№ 9,27,26,25,40 орта мектеп</ns1:t>
              </ns1:r>
              <ns1:r>
                <ns1:rPr lang="ru-RU" sz="1400" dirty="0" smtClean="0">
                  <ns1:latin typeface="Century Gothic" panose="020B0502020202020204" pitchFamily="34" charset="0"/>
                  <ns1:ea typeface="SimSun" panose="02010600030101010101" pitchFamily="2" charset="-122"/>
                  <ns1:cs typeface="Times New Roman" panose="02020603050405020304" pitchFamily="18" charset="0"/>
                </ns1:rPr>
                <ns1:t>), өтіп бара жатқандарға </ns1:t>
              </ns1:r>
              <ns1:r>
                <ns1:rPr lang="ru-RU" sz="1400" dirty="0">
                  <ns1:latin typeface="Century Gothic" panose="020B0502020202020204" pitchFamily="34" charset="0"/>
                  <ns1:ea typeface="SimSun" panose="02010600030101010101" pitchFamily="2" charset="-122"/>
                  <ns1:cs typeface="Times New Roman" panose="02020603050405020304" pitchFamily="18" charset="0"/>
                </ns1:rPr>
                <ns1:t>аттестаттауды 2023 жылғы қазаннан желтоқсанға дейін</ns1:t>
              </ns1:r>
              <ns1:endParaRPr lang="ru-RU" sz="1400" dirty="0">
                <ns1:effectLst/>
                <ns1:latin typeface="Century Gothic" panose="020B0502020202020204" pitchFamily="34" charset="0"/>
                <ns1:ea typeface="SimSun" panose="02010600030101010101" pitchFamily="2" charset="-122"/>
                <ns1:cs typeface="Times New Roman" panose="02020603050405020304" pitchFamily="18" charset="0"/>
              </ns1:endParaRPr>
            </ns1:p>
          </ns0:txBody>
        </ns0:sp>
        <ns0:pic>
          <ns0:nvPicPr>
            <ns0:cNvPr id="20" name="Рисунок 19"/>
            <ns0:cNvPicPr>
              <ns1:picLocks noChangeAspect="1"/>
            </ns0:cNvPicPr>
            <ns0:nvPr/>
          </ns0:nvPicPr>
          <ns0:blipFill>
            <ns1:blip r:embed="rId7" cstate="print">
              <ns1:duotone>
                <ns1:schemeClr val="accent5">
                  <ns1:shade val="45000"/>
                  <ns1:satMod val="135000"/>
                </ns1:schemeClr>
                <ns1:prstClr val="white"/>
              </ns1:duotone>
              <ns1:extLst>
                <ns1:ext uri="{28A0092B-C50C-407E-A947-70E740481C1C}">
                  <ns3:useLocalDpi val="0"/>
                </ns1:ext>
              </ns1:extLst>
            </ns1:blip>
            <ns1:stretch>
              <ns1:fillRect/>
            </ns1:stretch>
          </ns0:blipFill>
          <ns0:spPr>
            <ns1:xfrm>
              <ns1:off x="1108806" y="4882595"/>
              <ns1:ext cx="916120" cy="916120"/>
            </ns1:xfrm>
            <ns1:prstGeom prst="rect">
              <ns1:avLst/>
            </ns1:prstGeom>
          </ns0:spPr>
        </ns0:pic>
        <ns0:cxnSp>
          <ns0:nvCxnSpPr>
            <ns0:cNvPr id="23" name="Прямая соединительная линия 22"/>
            <ns0:cNvCxnSpPr/>
            <ns0:nvPr/>
          </ns0:nvCxnSpPr>
          <ns0:spPr>
            <ns1:xfrm>
              <ns1:off x="2082076" y="4997588"/>
              <ns1:ext cx="0" cy="696530"/>
            </ns1:xfrm>
            <ns1:prstGeom prst="line">
              <ns1:avLst/>
            </ns1:prstGeom>
            <ns1:ln w="28575">
              <ns1:solidFill>
                <ns1:srgbClr val="002060"/>
              </ns1:solidFill>
              <ns1:headEnd type="oval" w="med" len="med"/>
              <ns1:tailEnd type="oval" w="med" len="med"/>
            </ns1:ln>
          </ns0:spPr>
          <ns0:style>
            <ns1:lnRef idx="1">
              <ns1:schemeClr val="accent1"/>
            </ns1:lnRef>
            <ns1:fillRef idx="0">
              <ns1:schemeClr val="accent1"/>
            </ns1:fillRef>
            <ns1:effectRef idx="0">
              <ns1:schemeClr val="accent1"/>
            </ns1:effectRef>
            <ns1:fontRef idx="minor">
              <ns1:schemeClr val="tx1"/>
            </ns1:fontRef>
          </ns0:style>
        </ns0:cxnSp>
      </ns0:grpSp>
      <ns0:grpSp>
        <ns0:nvGrpSpPr>
          <ns0:cNvPr id="34" name="Группа 33"/>
          <ns0:cNvGrpSpPr/>
          <ns0:nvPr/>
        </ns0:nvGrpSpPr>
        <ns0:grpSpPr>
          <ns1:xfrm>
            <ns1:off x="1030922" y="1638845"/>
            <ns1:ext cx="10125076" cy="1194743"/>
            <ns1:chOff x="923924" y="2011750"/>
            <ns1:chExt cx="10125076" cy="1194743"/>
          </ns1:xfrm>
        </ns0:grpSpPr>
        <ns0:sp>
          <ns0:nvSpPr>
            <ns0:cNvPr id="28" name="Скругленный прямоугольник 27"/>
            <ns0:cNvSpPr/>
            <ns0:nvPr/>
          </ns0:nvSpPr>
          <ns0:spPr>
            <ns1:xfrm>
              <ns1:off x="923924" y="2011750"/>
              <ns1:ext cx="10125076" cy="1194743"/>
            </ns1:xfrm>
            <ns1:prstGeom prst="roundRect">
              <ns1:avLst/>
            </ns1:prstGeom>
            <ns1:solidFill>
              <ns1:srgbClr val="002060"/>
            </ns1:solidFill>
          </ns0:spPr>
          <ns0:style>
            <ns1:lnRef idx="2">
              <ns1:schemeClr val="accent1">
                <ns1:shade val="50000"/>
              </ns1:schemeClr>
            </ns1:lnRef>
            <ns1:fillRef idx="1">
              <ns1:schemeClr val="accent1"/>
            </ns1:fillRef>
            <ns1:effectRef idx="0">
              <ns1:schemeClr val="accent1"/>
            </ns1:effectRef>
            <ns1:fontRef idx="minor">
              <ns1:schemeClr val="lt1"/>
            </ns1:fontRef>
          </ns0:style>
          <ns0:txBody>
            <ns1:bodyPr rtlCol="0" anchor="ctr"/>
            <ns1:lstStyle/>
            <ns1:p>
              <ns1:pPr algn="ctr"/>
              <ns1:endParaRPr lang="ru-RU"/>
            </ns1:p>
          </ns0:txBody>
        </ns0:sp>
        <ns0:sp>
          <ns0:nvSpPr>
            <ns0:cNvPr id="29" name="Скругленный прямоугольник 28"/>
            <ns0:cNvSpPr/>
            <ns0:nvPr/>
          </ns0:nvSpPr>
          <ns0:spPr>
            <ns1:xfrm>
              <ns1:off x="1038225" y="2111094"/>
              <ns1:ext cx="9906000" cy="962049"/>
            </ns1:xfrm>
            <ns1:prstGeom prst="roundRect">
              <ns1:avLst/>
            </ns1:prstGeom>
            <ns1:solidFill>
              <ns1:schemeClr val="bg1"/>
            </ns1:solidFill>
          </ns0:spPr>
          <ns0:style>
            <ns1:lnRef idx="2">
              <ns1:schemeClr val="accent1">
                <ns1:shade val="50000"/>
              </ns1:schemeClr>
            </ns1:lnRef>
            <ns1:fillRef idx="1">
              <ns1:schemeClr val="accent1"/>
            </ns1:fillRef>
            <ns1:effectRef idx="0">
              <ns1:schemeClr val="accent1"/>
            </ns1:effectRef>
            <ns1:fontRef idx="minor">
              <ns1:schemeClr val="lt1"/>
            </ns1:fontRef>
          </ns0:style>
          <ns0:txBody>
            <ns1:bodyPr rtlCol="0" anchor="ctr"/>
            <ns1:lstStyle/>
            <ns1:p>
              <ns1:pPr algn="ctr"/>
              <ns1:endParaRPr lang="ru-RU"/>
            </ns1:p>
          </ns0:txBody>
        </ns0:sp>
        <ns0:sp>
          <ns0:nvSpPr>
            <ns0:cNvPr id="15" name="Прямоугольник 14"/>
            <ns0:cNvSpPr/>
            <ns0:nvPr/>
          </ns0:nvSpPr>
          <ns0:spPr>
            <ns1:xfrm>
              <ns1:off x="2359496" y="2420673"/>
              <ns1:ext cx="7345411" cy="307777"/>
            </ns1:xfrm>
            <ns1:prstGeom prst="rect">
              <ns1:avLst/>
            </ns1:prstGeom>
          </ns0:spPr>
          <ns0:txBody>
            <ns1:bodyPr wrap="square">
              <ns1:spAutoFit/>
            </ns1:bodyPr>
            <ns1:lstStyle/>
            <ns1:p>
              <ns1:r>
                <ns1:rPr lang="ru-RU" sz="1400" dirty="0">
                  <ns1:latin typeface="Century Gothic" panose="020B0502020202020204" pitchFamily="34" charset="0"/>
                  <ns1:ea typeface="SimSun" panose="02010600030101010101" pitchFamily="2" charset="-122"/>
                  <ns1:cs typeface="Times New Roman" panose="02020603050405020304" pitchFamily="18" charset="0"/>
                </ns1:rPr>
                <ns1:t>Бастап</ns1:t>
              </ns1:r>
              <ns1:r>
                <ns1:rPr lang="ru-RU" sz="1400" dirty="0" smtClean="0">
                  <ns1:latin typeface="Century Gothic" panose="020B0502020202020204" pitchFamily="34" charset="0"/>
                  <ns1:ea typeface="SimSun" panose="02010600030101010101" pitchFamily="2" charset="-122"/>
                  <ns1:cs typeface="Times New Roman" panose="02020603050405020304" pitchFamily="18" charset="0"/>
                </ns1:rPr>
                <ns1:t>етевые </ns1:t>
              </ns1:r>
              <ns1:r>
                <ns1:rPr lang="ru-RU" sz="1400" dirty="0">
                  <ns1:latin typeface="Century Gothic" panose="020B0502020202020204" pitchFamily="34" charset="0"/>
                  <ns1:ea typeface="SimSun" panose="02010600030101010101" pitchFamily="2" charset="-122"/>
                  <ns1:cs typeface="Times New Roman" panose="02020603050405020304" pitchFamily="18" charset="0"/>
                </ns1:rPr>
                <ns1:t>мессенджердегі қауымдастықтар </ns1:t>
              </ns1:r>
              <ns1:r>
                <ns1:rPr lang="ru-RU" sz="1400" dirty="0" err="1">
                  <ns1:latin typeface="Century Gothic" panose="020B0502020202020204" pitchFamily="34" charset="0"/>
                  <ns1:ea typeface="SimSun" panose="02010600030101010101" pitchFamily="2" charset="-122"/>
                  <ns1:cs typeface="Times New Roman" panose="02020603050405020304" pitchFamily="18" charset="0"/>
                </ns1:rPr>
                <ns1:t>whatsapp</ns1:t>
              </ns1:r>
              <ns1:endParaRPr lang="ru-RU" sz="1400" dirty="0">
                <ns1:latin typeface="Century Gothic" panose="020B0502020202020204" pitchFamily="34" charset="0"/>
              </ns1:endParaRPr>
            </ns1:p>
          </ns0:txBody>
        </ns0:sp>
        <ns0:pic>
          <ns0:nvPicPr>
            <ns0:cNvPr id="32" name="Рисунок 31"/>
            <ns0:cNvPicPr>
              <ns1:picLocks noChangeAspect="1"/>
            </ns0:cNvPicPr>
            <ns0:nvPr/>
          </ns0:nvPicPr>
          <ns0:blipFill>
            <ns1:blip r:embed="rId8" cstate="print">
              <ns1:duotone>
                <ns1:schemeClr val="accent5">
                  <ns1:shade val="45000"/>
                  <ns1:satMod val="135000"/>
                </ns1:schemeClr>
                <ns1:prstClr val="white"/>
              </ns1:duotone>
              <ns1:extLst>
                <ns1:ext uri="{28A0092B-C50C-407E-A947-70E740481C1C}">
                  <ns3:useLocalDpi val="0"/>
                </ns1:ext>
              </ns1:extLst>
            </ns1:blip>
            <ns1:stretch>
              <ns1:fillRect/>
            </ns1:stretch>
          </ns0:blipFill>
          <ns0:spPr>
            <ns1:xfrm>
              <ns1:off x="1125035" y="2143843"/>
              <ns1:ext cx="874800" cy="874800"/>
            </ns1:xfrm>
            <ns1:prstGeom prst="rect">
              <ns1:avLst/>
            </ns1:prstGeom>
          </ns0:spPr>
        </ns0:pic>
        <ns0:cxnSp>
          <ns0:nvCxnSpPr>
            <ns0:cNvPr id="33" name="Прямая соединительная линия 32"/>
            <ns0:cNvCxnSpPr/>
            <ns0:nvPr/>
          </ns0:nvCxnSpPr>
          <ns0:spPr>
            <ns1:xfrm>
              <ns1:off x="2114116" y="2243853"/>
              <ns1:ext cx="0" cy="696530"/>
            </ns1:xfrm>
            <ns1:prstGeom prst="line">
              <ns1:avLst/>
            </ns1:prstGeom>
            <ns1:ln w="28575">
              <ns1:solidFill>
                <ns1:srgbClr val="002060"/>
              </ns1:solidFill>
              <ns1:headEnd type="oval" w="med" len="med"/>
              <ns1:tailEnd type="oval" w="med" len="med"/>
            </ns1:ln>
          </ns0:spPr>
          <ns0:style>
            <ns1:lnRef idx="1">
              <ns1:schemeClr val="accent1"/>
            </ns1:lnRef>
            <ns1:fillRef idx="0">
              <ns1:schemeClr val="accent1"/>
            </ns1:fillRef>
            <ns1:effectRef idx="0">
              <ns1:schemeClr val="accent1"/>
            </ns1:effectRef>
            <ns1:fontRef idx="minor">
              <ns1:schemeClr val="tx1"/>
            </ns1:fontRef>
          </ns0:style>
        </ns0:cxnSp>
      </ns0:grpSp>
    </ns0:spTree>
    <ns0:extLst>
      <ns0:ext uri="{BB962C8B-B14F-4D97-AF65-F5344CB8AC3E}">
        <ns5:creationId val="2850405722"/>
      </ns0:ext>
    </ns0:extLst>
  </ns0:cSld>
  <ns0:clrMapOvr>
    <ns1:masterClrMapping/>
  </ns0:clrMapOvr>
</ns0:sld>
</file>

<file path=ppt/slides/slide8.xml><?xml version="1.0" encoding="utf-8"?>
<ns0:sld xmlns:ns0="http://schemas.openxmlformats.org/presentationml/2006/main" xmlns:ns1="http://schemas.openxmlformats.org/drawingml/2006/main" xmlns:ns3="http://schemas.microsoft.com/office/drawing/2010/main" xmlns:ns4="http://schemas.microsoft.com/office/drawing/2014/main" xmlns:ns5="http://schemas.openxmlformats.org/drawingml/2006/chart" xmlns:ns6="http://schemas.microsoft.com/office/powerpoint/2010/main" xmlns:r="http://schemas.openxmlformats.org/officeDocument/2006/relationships">
  <ns0:cSld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12" name="Прямоугольник 11"/>
          <ns0:cNvSpPr/>
          <ns0:nvPr/>
        </ns0:nvSpPr>
        <ns0:spPr>
          <ns1:xfrm rot="16200000" flipH="1">
            <ns1:off x="5661285" y="-5661285"/>
            <ns1:ext cx="869430" cy="12192000"/>
          </ns1:xfrm>
          <ns1:prstGeom prst="rect">
            <ns1:avLst/>
          </ns1:prstGeom>
          <ns1:gradFill>
            <ns1:gsLst>
              <ns1:gs pos="100000">
                <ns1:srgbClr val="1D4999"/>
              </ns1:gs>
              <ns1:gs pos="0">
                <ns1:srgbClr val="174CCF"/>
              </ns1:gs>
            </ns1:gsLst>
            <ns1:lin ang="5400000" scaled="1"/>
          </ns1:gradFill>
          <ns1:ln>
            <ns1:noFill/>
          </ns1:ln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4" name="Прямоугольник 3"/>
          <ns0:cNvSpPr/>
          <ns0:nvPr/>
        </ns0:nvSpPr>
        <ns0:spPr>
          <ns1:xfrm>
            <ns1:off x="2049071" y="919876"/>
            <ns1:ext cx="8093858" cy="5665948"/>
          </ns1:xfrm>
          <ns1:prstGeom prst="rect">
            <ns1:avLst/>
          </ns1:prstGeom>
          <ns1:blipFill dpi="0" rotWithShape="1">
            <ns1:blip r:embed="rId2" cstate="print">
              <ns1:alphaModFix amt="9000"/>
              <ns1:duotone>
                <ns1:prstClr val="black"/>
                <ns1:schemeClr val="accent1">
                  <ns1:tint val="45000"/>
                  <ns1:satMod val="400000"/>
                </ns1:schemeClr>
              </ns1:duotone>
              <ns1:extLst>
                <ns1:ext uri="{28A0092B-C50C-407E-A947-70E740481C1C}">
                  <ns3:useLocalDpi val="0"/>
                </ns1:ext>
              </ns1:extLst>
            </ns1:blip>
            <ns1:srcRect/>
            <ns1:stretch>
              <ns1:fillRect/>
            </ns1:stretch>
          </ns1:blipFill>
          <ns1:ln>
            <ns1:noFill/>
          </ns1:ln>
          <ns1:effectLst>
            <ns1:outerShdw blurRad="50800" dist="50800" dir="5400000" algn="ctr" rotWithShape="0">
              <ns1:srgbClr val="0070C0">
                <ns1:alpha val="99000"/>
              </ns1:srgbClr>
            </ns1:outerShdw>
          </ns1:effectLst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 dirty="0"/>
          </ns1:p>
        </ns0:txBody>
      </ns0:sp>
      <ns0:sp>
        <ns0:nvSpPr>
          <ns0:cNvPr id="5" name="Прямоугольник 4"/>
          <ns0:cNvSpPr/>
          <ns0:nvPr/>
        </ns0:nvSpPr>
        <ns0:spPr>
          <ns1:xfrm rot="10800000">
            <ns1:off x="10555861" y="863600"/>
            <ns1:ext cx="1636139" cy="1750963"/>
          </ns1:xfrm>
          <ns1:prstGeom prst="rect">
            <ns1:avLst/>
          </ns1:prstGeom>
          <ns1:blipFill dpi="0" rotWithShape="1">
            <ns1:blip r:embed="rId3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4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  <ns1:effectLst>
            <ns1:outerShdw blurRad="50800" dist="50800" dir="5400000" algn="ctr" rotWithShape="0">
              <ns1:srgbClr val="0070C0">
                <ns1:alpha val="99000"/>
              </ns1:srgbClr>
            </ns1:outerShdw>
          </ns1:effectLst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6" name="Прямоугольник 5"/>
          <ns0:cNvSpPr/>
          <ns0:nvPr/>
        </ns0:nvSpPr>
        <ns0:spPr>
          <ns1:xfrm rot="16200000">
            <ns1:off x="10493368" y="4940177"/>
            <ns1:ext cx="1636139" cy="1750963"/>
          </ns1:xfrm>
          <ns1:prstGeom prst="rect">
            <ns1:avLst/>
          </ns1:prstGeom>
          <ns1:blipFill dpi="0" rotWithShape="1">
            <ns1:blip r:embed="rId3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4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  <ns1:effectLst>
            <ns1:outerShdw blurRad="50800" dist="50800" dir="5400000" algn="ctr" rotWithShape="0">
              <ns1:srgbClr val="0070C0">
                <ns1:alpha val="99000"/>
              </ns1:srgbClr>
            </ns1:outerShdw>
          </ns1:effectLst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7" name="Прямоугольник 6"/>
          <ns0:cNvSpPr/>
          <ns0:nvPr/>
        </ns0:nvSpPr>
        <ns0:spPr>
          <ns1:xfrm rot="10800000" flipH="1">
            <ns1:off x="0" y="868516"/>
            <ns1:ext cx="1636139" cy="1750963"/>
          </ns1:xfrm>
          <ns1:prstGeom prst="rect">
            <ns1:avLst/>
          </ns1:prstGeom>
          <ns1:blipFill dpi="0" rotWithShape="1">
            <ns1:blip r:embed="rId3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4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  <ns1:effectLst>
            <ns1:outerShdw blurRad="50800" dist="50800" dir="5400000" algn="ctr" rotWithShape="0">
              <ns1:srgbClr val="0070C0">
                <ns1:alpha val="99000"/>
              </ns1:srgbClr>
            </ns1:outerShdw>
          </ns1:effectLst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8" name="Прямоугольник 7"/>
          <ns0:cNvSpPr/>
          <ns0:nvPr/>
        </ns0:nvSpPr>
        <ns0:spPr>
          <ns1:xfrm rot="5400000" flipH="1">
            <ns1:off x="57413" y="4943633"/>
            <ns1:ext cx="1636139" cy="1750963"/>
          </ns1:xfrm>
          <ns1:prstGeom prst="rect">
            <ns1:avLst/>
          </ns1:prstGeom>
          <ns1:blipFill dpi="0" rotWithShape="1">
            <ns1:blip r:embed="rId3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4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  <ns1:effectLst>
            <ns1:outerShdw blurRad="50800" dist="50800" dir="5400000" algn="ctr" rotWithShape="0">
              <ns1:srgbClr val="0070C0">
                <ns1:alpha val="99000"/>
              </ns1:srgbClr>
            </ns1:outerShdw>
          </ns1:effectLst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pic>
        <ns0:nvPicPr>
          <ns0:cNvPr id="11" name="Рисунок 10"/>
          <ns0:cNvPicPr>
            <ns1:picLocks noChangeAspect="1"/>
          </ns0:cNvPicPr>
          <ns0:nvPr/>
        </ns0:nvPicPr>
        <ns0:blipFill rotWithShape="1">
          <ns1:blip r:embed="rId5" cstate="print">
            <ns1:extLst>
              <ns1:ext uri="{28A0092B-C50C-407E-A947-70E740481C1C}">
                <ns3:useLocalDpi val="0"/>
              </ns1:ext>
            </ns1:extLst>
          </ns1:blip>
          <ns1:srcRect r="57268"/>
          <ns1:stretch/>
        </ns0:blipFill>
        <ns0:spPr>
          <ns1:xfrm>
            <ns1:off x="11446774" y="74108"/>
            <ns1:ext cx="615686" cy="700143"/>
          </ns1:xfrm>
          <ns1:prstGeom prst="rect">
            <ns1:avLst/>
          </ns1:prstGeom>
        </ns0:spPr>
      </ns0:pic>
      <ns0:sp>
        <ns0:nvSpPr>
          <ns0:cNvPr id="14" name="Прямоугольник 13"/>
          <ns0:cNvSpPr/>
          <ns0:nvPr/>
        </ns0:nvSpPr>
        <ns0:spPr>
          <ns1:xfrm rot="5400000">
            <ns1:off x="5985591" y="651592"/>
            <ns1:ext cx="220816" cy="12192000"/>
          </ns1:xfrm>
          <ns1:prstGeom prst="rect">
            <ns1:avLst/>
          </ns1:prstGeom>
          <ns1:gradFill>
            <ns1:gsLst>
              <ns1:gs pos="100000">
                <ns1:srgbClr val="1D4999"/>
              </ns1:gs>
              <ns1:gs pos="0">
                <ns1:srgbClr val="174CCF"/>
              </ns1:gs>
            </ns1:gsLst>
            <ns1:lin ang="5400000" scaled="1"/>
          </ns1:gradFill>
          <ns1:ln>
            <ns1:noFill/>
          </ns1:ln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 dirty="0"/>
          </ns1:p>
        </ns0:txBody>
      </ns0:sp>
      <ns0:graphicFrame>
        <ns0:nvGraphicFramePr>
          <ns0:cNvPr id="10" name="Диаграмма 9">
            <ns1:extLst>
              <ns1:ext uri="{FF2B5EF4-FFF2-40B4-BE49-F238E27FC236}">
                <ns4:creationId id="{081FE281-9E76-CAEB-467D-8CA7199497F3}"/>
              </ns1:ext>
            </ns1:extLst>
          </ns0:cNvPr>
          <ns0:cNvGraphicFramePr/>
          <ns0:nvPr/>
        </ns0:nvGraphicFramePr>
        <ns0:xfrm>
          <ns1:off x="227737" y="1631959"/>
          <ns1:ext cx="3799486" cy="4374990"/>
        </ns0:xfrm>
        <ns1:graphic>
          <ns1:graphicData uri="http://schemas.openxmlformats.org/drawingml/2006/chart">
            <ns5:chart r:id="rId6"/>
          </ns1:graphicData>
        </ns1:graphic>
      </ns0:graphicFrame>
      <ns0:sp>
        <ns0:nvSpPr>
          <ns0:cNvPr id="16" name="TextBox 15">
            <ns1:extLst>
              <ns1:ext uri="{FF2B5EF4-FFF2-40B4-BE49-F238E27FC236}">
                <ns4:creationId id="{651A0715-2001-E94F-F226-1BBFF0EC5966}"/>
              </ns1:ext>
            </ns1:extLst>
          </ns0:cNvPr>
          <ns0:cNvSpPr txBox="1"/>
          <ns0:nvPr/>
        </ns0:nvSpPr>
        <ns0:spPr>
          <ns1:xfrm>
            <ns1:off x="902649" y="98052"/>
            <ns1:ext cx="10451467" cy="707886"/>
          </ns1:xfrm>
          <ns1:prstGeom prst="rect">
            <ns1:avLst/>
          </ns1:prstGeom>
          <ns1:noFill/>
        </ns0:spPr>
        <ns0:txBody>
          <ns1:bodyPr wrap="square">
            <ns1:spAutoFit/>
          </ns1:bodyPr>
          <ns1:lstStyle/>
          <ns1:p>
            <ns1:r>
              <ns1:rPr lang="ru-RU" sz="2000" dirty="0">
                <ns1:solidFill>
                  <ns1:schemeClr val="bg1"/>
                </ns1:solidFill>
                <ns1:latin typeface="Century Gothic" panose="020B0502020202020204" pitchFamily="34" charset="0"/>
              </ns1:rPr>
              <ns1:t>"БАЛАЛАРҒА, ЖАСӨСПІРІМДЕРГЕ ЖӘНЕ ОЛАРДЫҢ АТА-АНАЛАРЫНА ПСИХОЛОГИЯЛЫҚ КӨМЕК КӨРСЕТУ ТЕЛЕФОНЫНА" ӨТІНІШТЕР БОЙЫНША АҚПАРАТ</ns1:t>
            </ns1:r>
          </ns1:p>
        </ns0:txBody>
      </ns0:sp>
      <ns0:pic>
        <ns0:nvPicPr>
          <ns0:cNvPr id="3" name="Рисунок 2"/>
          <ns0:cNvPicPr>
            <ns1:picLocks noChangeAspect="1"/>
          </ns0:cNvPicPr>
          <ns0:nvPr/>
        </ns0:nvPicPr>
        <ns0:blipFill>
          <ns1:blip r:embed="rId7" cstate="print">
            <ns1:extLst>
              <ns1:ext uri="{28A0092B-C50C-407E-A947-70E740481C1C}">
                <ns3:useLocalDpi val="0"/>
              </ns1:ext>
            </ns1:extLst>
          </ns1:blip>
          <ns1:stretch>
            <ns1:fillRect/>
          </ns1:stretch>
        </ns0:blipFill>
        <ns0:spPr>
          <ns1:xfrm>
            <ns1:off x="3988318" y="1710048"/>
            <ns1:ext cx="2507709" cy="1476304"/>
          </ns1:xfrm>
          <ns1:prstGeom prst="rect">
            <ns1:avLst/>
          </ns1:prstGeom>
        </ns0:spPr>
      </ns0:pic>
      <ns0:pic>
        <ns0:nvPicPr>
          <ns0:cNvPr id="9" name="Рисунок 8"/>
          <ns0:cNvPicPr>
            <ns1:picLocks noChangeAspect="1"/>
          </ns0:cNvPicPr>
          <ns0:nvPr/>
        </ns0:nvPicPr>
        <ns0:blipFill>
          <ns1:blip r:embed="rId8" cstate="print">
            <ns1:extLst>
              <ns1:ext uri="{28A0092B-C50C-407E-A947-70E740481C1C}">
                <ns3:useLocalDpi val="0"/>
              </ns1:ext>
            </ns1:extLst>
          </ns1:blip>
          <ns1:stretch>
            <ns1:fillRect/>
          </ns1:stretch>
        </ns0:blipFill>
        <ns0:spPr>
          <ns1:xfrm>
            <ns1:off x="3985408" y="3186352"/>
            <ns1:ext cx="2510619" cy="1409608"/>
          </ns1:xfrm>
          <ns1:prstGeom prst="rect">
            <ns1:avLst/>
          </ns1:prstGeom>
        </ns0:spPr>
      </ns0:pic>
      <ns0:pic>
        <ns0:nvPicPr>
          <ns0:cNvPr id="13" name="Рисунок 12"/>
          <ns0:cNvPicPr>
            <ns1:picLocks noChangeAspect="1"/>
          </ns0:cNvPicPr>
          <ns0:nvPr/>
        </ns0:nvPicPr>
        <ns0:blipFill>
          <ns1:blip r:embed="rId9" cstate="print">
            <ns1:extLst>
              <ns1:ext uri="{28A0092B-C50C-407E-A947-70E740481C1C}">
                <ns3:useLocalDpi val="0"/>
              </ns1:ext>
            </ns1:extLst>
          </ns1:blip>
          <ns1:stretch>
            <ns1:fillRect/>
          </ns1:stretch>
        </ns0:blipFill>
        <ns0:spPr>
          <ns1:xfrm>
            <ns1:off x="1095498" y="1755799"/>
            <ns1:ext cx="2861105" cy="2861105"/>
          </ns1:xfrm>
          <ns1:prstGeom prst="rect">
            <ns1:avLst/>
          </ns1:prstGeom>
        </ns0:spPr>
      </ns0:pic>
      <ns0:pic>
        <ns0:nvPicPr>
          <ns0:cNvPr id="20" name="Рисунок 19"/>
          <ns0:cNvPicPr>
            <ns1:picLocks noChangeAspect="1"/>
          </ns0:cNvPicPr>
          <ns0:nvPr/>
        </ns0:nvPicPr>
        <ns0:blipFill>
          <ns1:blip r:embed="rId10"/>
          <ns1:stretch>
            <ns1:fillRect/>
          </ns1:stretch>
        </ns0:blipFill>
        <ns0:spPr>
          <ns1:xfrm>
            <ns1:off x="6625602" y="1710048"/>
            <ns1:ext cx="4550221" cy="2885912"/>
          </ns1:xfrm>
          <ns1:prstGeom prst="rect">
            <ns1:avLst/>
          </ns1:prstGeom>
        </ns0:spPr>
      </ns0:pic>
      <ns0:sp>
        <ns0:nvSpPr>
          <ns0:cNvPr id="17" name="Прямоугольник 16"/>
          <ns0:cNvSpPr/>
          <ns0:nvPr/>
        </ns0:nvSpPr>
        <ns0:spPr>
          <ns1:xfrm>
            <ns1:off x="4278628" y="4849973"/>
            <ns1:ext cx="3275256" cy="338554"/>
          </ns1:xfrm>
          <ns1:prstGeom prst="rect">
            <ns1:avLst/>
          </ns1:prstGeom>
        </ns0:spPr>
        <ns0:txBody>
          <ns1:bodyPr wrap="none">
            <ns1:spAutoFit/>
          </ns1:bodyPr>
          <ns1:lstStyle/>
          <ns1:p>
            <ns1:r>
              <ns1:rPr lang="ru-RU" sz="1400" dirty="0">
                <ns1:latin typeface="Century Gothic" panose="020B0502020202020204" pitchFamily="34" charset="0"/>
                <ns1:ea typeface="Calibri" panose="020F0502020204030204" pitchFamily="34" charset="0"/>
              </ns1:rPr>
              <ns1:t>Тіркелді </ns1:t>
            </ns1:r>
            <ns1:r>
              <ns1:rPr lang="ru-RU" sz="1600" b="1" dirty="0">
                <ns1:solidFill>
                  <ns1:srgbClr val="C00000"/>
                </ns1:solidFill>
                <ns1:latin typeface="Century Gothic" panose="020B0502020202020204" pitchFamily="34" charset="0"/>
                <ns1:ea typeface="Calibri" panose="020F0502020204030204" pitchFamily="34" charset="0"/>
              </ns1:rPr>
              <ns1:t>674</ns1:t>
            </ns1:r>
            <ns1:r>
              <ns1:rPr lang="ru-RU" sz="1400" dirty="0">
                <ns1:latin typeface="Century Gothic" panose="020B0502020202020204" pitchFamily="34" charset="0"/>
                <ns1:ea typeface="Calibri" panose="020F0502020204030204" pitchFamily="34" charset="0"/>
              </ns1:rPr>
              <ns1:t> өтініштер </ns1:t>
            </ns1:r>
            <ns1:endParaRPr lang="ru-RU" sz="1400" dirty="0">
              <ns1:latin typeface="Century Gothic" panose="020B0502020202020204" pitchFamily="34" charset="0"/>
            </ns1:endParaRPr>
          </ns1:p>
        </ns0:txBody>
      </ns0:sp>
      <ns0:sp>
        <ns0:nvSpPr>
          <ns0:cNvPr id="18" name="Прямоугольник 17"/>
          <ns0:cNvSpPr/>
          <ns0:nvPr/>
        </ns0:nvSpPr>
        <ns0:spPr>
          <ns1:xfrm>
            <ns1:off x="3360939" y="5208195"/>
            <ns1:ext cx="6784530" cy="830997"/>
          </ns1:xfrm>
          <ns1:prstGeom prst="rect">
            <ns1:avLst/>
          </ns1:prstGeom>
        </ns0:spPr>
        <ns0:txBody>
          <ns1:bodyPr wrap="square">
            <ns1:spAutoFit/>
          </ns1:bodyPr>
          <ns1:lstStyle/>
          <ns1:p>
            <ns1:r>
              <ns1:rPr lang="ru-RU" sz="1400" i="1" dirty="0">
                <ns1:latin typeface="Century Gothic" panose="020B0502020202020204" pitchFamily="34" charset="0"/>
                <ns1:ea typeface="Calibri" panose="020F0502020204030204" pitchFamily="34" charset="0"/>
              </ns1:rPr>
              <ns1:t>Дейін </ns1:t>
            </ns1:r>
            <ns1:r>
              <ns1:rPr lang="ru-RU" sz="1600" b="1" dirty="0">
                <ns1:solidFill>
                  <ns1:srgbClr val="002060"/>
                </ns1:solidFill>
                <ns1:latin typeface="Century Gothic" panose="020B0502020202020204" pitchFamily="34" charset="0"/>
                <ns1:ea typeface="Calibri" panose="020F0502020204030204" pitchFamily="34" charset="0"/>
              </ns1:rPr>
              <ns1:t>12</ns1:t>
            </ns1:r>
            <ns1:r>
              <ns1:rPr lang="ru-RU" sz="1400" i="1" dirty="0">
                <ns1:latin typeface="Century Gothic" panose="020B0502020202020204" pitchFamily="34" charset="0"/>
                <ns1:ea typeface="Calibri" panose="020F0502020204030204" pitchFamily="34" charset="0"/>
              </ns1:rPr>
              <ns1:t> жылдар – </ns1:t>
            </ns1:r>
            <ns1:r>
              <ns1:rPr lang="ru-RU" sz="1600" b="1" dirty="0">
                <ns1:solidFill>
                  <ns1:srgbClr val="C00000"/>
                </ns1:solidFill>
                <ns1:latin typeface="Century Gothic" panose="020B0502020202020204" pitchFamily="34" charset="0"/>
                <ns1:ea typeface="Calibri" panose="020F0502020204030204" pitchFamily="34" charset="0"/>
              </ns1:rPr>
              <ns1:t>106</ns1:t>
            </ns1:r>
            <ns1:r>
              <ns1:rPr lang="ru-RU" sz="1400" i="1" dirty="0">
                <ns1:latin typeface="Century Gothic" panose="020B0502020202020204" pitchFamily="34" charset="0"/>
                <ns1:ea typeface="Calibri" panose="020F0502020204030204" pitchFamily="34" charset="0"/>
              </ns1:rPr>
              <ns1:t> өтініштер</ns1:t>
            </ns1:r>
            <ns1:br>
              <ns1:rPr lang="ru-RU" sz="1400" i="1" dirty="0">
                <ns1:latin typeface="Century Gothic" panose="020B0502020202020204" pitchFamily="34" charset="0"/>
                <ns1:ea typeface="Calibri" panose="020F0502020204030204" pitchFamily="34" charset="0"/>
              </ns1:rPr>
            </ns1:br>
            <ns1:r>
              <ns1:rPr lang="ru-RU" sz="1400" i="1" dirty="0">
                <ns1:latin typeface="Century Gothic" panose="020B0502020202020204" pitchFamily="34" charset="0"/>
                <ns1:ea typeface="Calibri" panose="020F0502020204030204" pitchFamily="34" charset="0"/>
              </ns1:rPr>
              <ns1:t>бастап </ns1:t>
            </ns1:r>
            <ns1:r>
              <ns1:rPr lang="ru-RU" sz="1600" b="1" dirty="0">
                <ns1:solidFill>
                  <ns1:srgbClr val="002060"/>
                </ns1:solidFill>
                <ns1:latin typeface="Century Gothic" panose="020B0502020202020204" pitchFamily="34" charset="0"/>
                <ns1:ea typeface="Calibri" panose="020F0502020204030204" pitchFamily="34" charset="0"/>
              </ns1:rPr>
              <ns1:t>13-18</ns1:t>
            </ns1:r>
            <ns1:r>
              <ns1:rPr lang="ru-RU" sz="1400" i="1" dirty="0">
                <ns1:latin typeface="Century Gothic" panose="020B0502020202020204" pitchFamily="34" charset="0"/>
                <ns1:ea typeface="Calibri" panose="020F0502020204030204" pitchFamily="34" charset="0"/>
              </ns1:rPr>
              <ns1:t> жылдар – </ns1:t>
            </ns1:r>
            <ns1:r>
              <ns1:rPr lang="ru-RU" sz="1600" b="1" dirty="0">
                <ns1:solidFill>
                  <ns1:srgbClr val="C00000"/>
                </ns1:solidFill>
                <ns1:latin typeface="Century Gothic" panose="020B0502020202020204" pitchFamily="34" charset="0"/>
                <ns1:ea typeface="Calibri" panose="020F0502020204030204" pitchFamily="34" charset="0"/>
              </ns1:rPr>
              <ns1:t>467</ns1:t>
            </ns1:r>
            <ns1:r>
              <ns1:rPr lang="ru-RU" sz="1400" i="1" dirty="0">
                <ns1:latin typeface="Century Gothic" panose="020B0502020202020204" pitchFamily="34" charset="0"/>
                <ns1:ea typeface="Calibri" panose="020F0502020204030204" pitchFamily="34" charset="0"/>
              </ns1:rPr>
              <ns1:t> өтініштер</ns1:t>
            </ns1:r>
          </ns1:p>
          <ns1:p>
            <ns1:r>
              <ns1:rPr lang="ru-RU" sz="1400" b="1" dirty="0">
                <ns1:solidFill>
                  <ns1:srgbClr val="002060"/>
                </ns1:solidFill>
                <ns1:latin typeface="Century Gothic" panose="020B0502020202020204" pitchFamily="34" charset="0"/>
                <ns1:ea typeface="Calibri" panose="020F0502020204030204" pitchFamily="34" charset="0"/>
              </ns1:rPr>
              <ns1:t>Кәмелетке толғандар, ата-аналар, педагогтар </ns1:t>
            </ns1:r>
            <ns1:r>
              <ns1:rPr lang="ru-RU" sz="1400" i="1" dirty="0">
                <ns1:latin typeface="Century Gothic" panose="020B0502020202020204" pitchFamily="34" charset="0"/>
                <ns1:ea typeface="Calibri" panose="020F0502020204030204" pitchFamily="34" charset="0"/>
              </ns1:rPr>
              <ns1:t>– </ns1:t>
            </ns1:r>
            <ns1:r>
              <ns1:rPr lang="ru-RU" sz="1600" b="1" dirty="0">
                <ns1:solidFill>
                  <ns1:srgbClr val="C00000"/>
                </ns1:solidFill>
                <ns1:latin typeface="Century Gothic" panose="020B0502020202020204" pitchFamily="34" charset="0"/>
                <ns1:ea typeface="Calibri" panose="020F0502020204030204" pitchFamily="34" charset="0"/>
              </ns1:rPr>
              <ns1:t>101</ns1:t>
            </ns1:r>
            <ns1:r>
              <ns1:rPr lang="ru-RU" sz="1400" i="1" dirty="0">
                <ns1:latin typeface="Century Gothic" panose="020B0502020202020204" pitchFamily="34" charset="0"/>
                <ns1:ea typeface="Calibri" panose="020F0502020204030204" pitchFamily="34" charset="0"/>
              </ns1:rPr>
              <ns1:t> өтініш</ns1:t>
            </ns1:r>
          </ns1:p>
        </ns0:txBody>
      </ns0:sp>
    </ns0:spTree>
    <ns0:extLst>
      <ns0:ext uri="{BB962C8B-B14F-4D97-AF65-F5344CB8AC3E}">
        <ns6:creationId val="2358741163"/>
      </ns0:ext>
    </ns0:extLst>
  </ns0:cSld>
  <ns0:clrMapOvr>
    <ns1:masterClrMapping/>
  </ns0:clrMapOvr>
</ns0:sld>
</file>

<file path=ppt/slides/slide9.xml><?xml version="1.0" encoding="utf-8"?>
<ns0:sld xmlns:ns0="http://schemas.openxmlformats.org/presentationml/2006/main" xmlns:ns1="http://schemas.openxmlformats.org/drawingml/2006/main" xmlns:ns3="http://schemas.microsoft.com/office/drawing/2010/main" xmlns:ns4="http://schemas.microsoft.com/office/drawing/2014/main" xmlns:ns5="http://schemas.openxmlformats.org/drawingml/2006/chart" xmlns:ns6="http://schemas.microsoft.com/office/powerpoint/2010/main" xmlns:r="http://schemas.openxmlformats.org/officeDocument/2006/relationships">
  <ns0:cSld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12" name="Прямоугольник 11"/>
          <ns0:cNvSpPr/>
          <ns0:nvPr/>
        </ns0:nvSpPr>
        <ns0:spPr>
          <ns1:xfrm rot="16200000" flipH="1">
            <ns1:off x="5661285" y="-5661285"/>
            <ns1:ext cx="869430" cy="12192000"/>
          </ns1:xfrm>
          <ns1:prstGeom prst="rect">
            <ns1:avLst/>
          </ns1:prstGeom>
          <ns1:gradFill>
            <ns1:gsLst>
              <ns1:gs pos="100000">
                <ns1:srgbClr val="1D4999"/>
              </ns1:gs>
              <ns1:gs pos="0">
                <ns1:srgbClr val="174CCF"/>
              </ns1:gs>
            </ns1:gsLst>
            <ns1:lin ang="5400000" scaled="1"/>
          </ns1:gradFill>
          <ns1:ln>
            <ns1:noFill/>
          </ns1:ln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4" name="Прямоугольник 3"/>
          <ns0:cNvSpPr/>
          <ns0:nvPr/>
        </ns0:nvSpPr>
        <ns0:spPr>
          <ns1:xfrm>
            <ns1:off x="2049071" y="919876"/>
            <ns1:ext cx="8093858" cy="5665948"/>
          </ns1:xfrm>
          <ns1:prstGeom prst="rect">
            <ns1:avLst/>
          </ns1:prstGeom>
          <ns1:blipFill dpi="0" rotWithShape="1">
            <ns1:blip r:embed="rId2" cstate="print">
              <ns1:alphaModFix amt="9000"/>
              <ns1:duotone>
                <ns1:prstClr val="black"/>
                <ns1:schemeClr val="accent1">
                  <ns1:tint val="45000"/>
                  <ns1:satMod val="400000"/>
                </ns1:schemeClr>
              </ns1:duotone>
              <ns1:extLst>
                <ns1:ext uri="{28A0092B-C50C-407E-A947-70E740481C1C}">
                  <ns3:useLocalDpi val="0"/>
                </ns1:ext>
              </ns1:extLst>
            </ns1:blip>
            <ns1:srcRect/>
            <ns1:stretch>
              <ns1:fillRect/>
            </ns1:stretch>
          </ns1:blipFill>
          <ns1:ln>
            <ns1:noFill/>
          </ns1:ln>
          <ns1:effectLst>
            <ns1:outerShdw blurRad="50800" dist="50800" dir="5400000" algn="ctr" rotWithShape="0">
              <ns1:srgbClr val="0070C0">
                <ns1:alpha val="99000"/>
              </ns1:srgbClr>
            </ns1:outerShdw>
          </ns1:effectLst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 dirty="0"/>
          </ns1:p>
        </ns0:txBody>
      </ns0:sp>
      <ns0:sp>
        <ns0:nvSpPr>
          <ns0:cNvPr id="5" name="Прямоугольник 4"/>
          <ns0:cNvSpPr/>
          <ns0:nvPr/>
        </ns0:nvSpPr>
        <ns0:spPr>
          <ns1:xfrm rot="10800000">
            <ns1:off x="10555861" y="863600"/>
            <ns1:ext cx="1636139" cy="1750963"/>
          </ns1:xfrm>
          <ns1:prstGeom prst="rect">
            <ns1:avLst/>
          </ns1:prstGeom>
          <ns1:blipFill dpi="0" rotWithShape="1">
            <ns1:blip r:embed="rId3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4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  <ns1:effectLst>
            <ns1:outerShdw blurRad="50800" dist="50800" dir="5400000" algn="ctr" rotWithShape="0">
              <ns1:srgbClr val="0070C0">
                <ns1:alpha val="99000"/>
              </ns1:srgbClr>
            </ns1:outerShdw>
          </ns1:effectLst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6" name="Прямоугольник 5"/>
          <ns0:cNvSpPr/>
          <ns0:nvPr/>
        </ns0:nvSpPr>
        <ns0:spPr>
          <ns1:xfrm rot="16200000">
            <ns1:off x="10493368" y="4940177"/>
            <ns1:ext cx="1636139" cy="1750963"/>
          </ns1:xfrm>
          <ns1:prstGeom prst="rect">
            <ns1:avLst/>
          </ns1:prstGeom>
          <ns1:blipFill dpi="0" rotWithShape="1">
            <ns1:blip r:embed="rId3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4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  <ns1:effectLst>
            <ns1:outerShdw blurRad="50800" dist="50800" dir="5400000" algn="ctr" rotWithShape="0">
              <ns1:srgbClr val="0070C0">
                <ns1:alpha val="99000"/>
              </ns1:srgbClr>
            </ns1:outerShdw>
          </ns1:effectLst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7" name="Прямоугольник 6"/>
          <ns0:cNvSpPr/>
          <ns0:nvPr/>
        </ns0:nvSpPr>
        <ns0:spPr>
          <ns1:xfrm rot="10800000" flipH="1">
            <ns1:off x="0" y="868516"/>
            <ns1:ext cx="1636139" cy="1750963"/>
          </ns1:xfrm>
          <ns1:prstGeom prst="rect">
            <ns1:avLst/>
          </ns1:prstGeom>
          <ns1:blipFill dpi="0" rotWithShape="1">
            <ns1:blip r:embed="rId3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4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  <ns1:effectLst>
            <ns1:outerShdw blurRad="50800" dist="50800" dir="5400000" algn="ctr" rotWithShape="0">
              <ns1:srgbClr val="0070C0">
                <ns1:alpha val="99000"/>
              </ns1:srgbClr>
            </ns1:outerShdw>
          </ns1:effectLst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sp>
        <ns0:nvSpPr>
          <ns0:cNvPr id="8" name="Прямоугольник 7"/>
          <ns0:cNvSpPr/>
          <ns0:nvPr/>
        </ns0:nvSpPr>
        <ns0:spPr>
          <ns1:xfrm rot="5400000" flipH="1">
            <ns1:off x="57413" y="4943633"/>
            <ns1:ext cx="1636139" cy="1750963"/>
          </ns1:xfrm>
          <ns1:prstGeom prst="rect">
            <ns1:avLst/>
          </ns1:prstGeom>
          <ns1:blipFill dpi="0" rotWithShape="1">
            <ns1:blip r:embed="rId3">
              <ns1:alphaModFix amt="11000"/>
              <ns1:duotone>
                <ns1:prstClr val="black"/>
                <ns1:schemeClr val="accent5">
                  <ns1:tint val="45000"/>
                  <ns1:satMod val="400000"/>
                </ns1:schemeClr>
              </ns1:duotone>
              <ns1:extLst>
                <ns1:ext uri="{BEBA8EAE-BF5A-486C-A8C5-ECC9F3942E4B}">
                  <ns3:imgProps>
                    <ns3:imgLayer r:embed="rId4">
                      <ns3:imgEffect>
                        <ns3:brightnessContrast bright="100000" contrast="100000"/>
                      </ns3:imgEffect>
                    </ns3:imgLayer>
                  </ns3:imgProps>
                </ns1:ext>
                <ns1:ext uri="{28A0092B-C50C-407E-A947-70E740481C1C}">
                  <ns3:useLocalDpi val="0"/>
                </ns1:ext>
              </ns1:extLst>
            </ns1:blip>
            <ns1:srcRect/>
            <ns1:stretch>
              <ns1:fillRect l="-98440" b="-98516"/>
            </ns1:stretch>
          </ns1:blipFill>
          <ns1:ln>
            <ns1:noFill/>
          </ns1:ln>
          <ns1:effectLst>
            <ns1:outerShdw blurRad="50800" dist="50800" dir="5400000" algn="ctr" rotWithShape="0">
              <ns1:srgbClr val="0070C0">
                <ns1:alpha val="99000"/>
              </ns1:srgbClr>
            </ns1:outerShdw>
          </ns1:effectLst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/>
          </ns1:p>
        </ns0:txBody>
      </ns0:sp>
      <ns0:pic>
        <ns0:nvPicPr>
          <ns0:cNvPr id="11" name="Рисунок 10"/>
          <ns0:cNvPicPr>
            <ns1:picLocks noChangeAspect="1"/>
          </ns0:cNvPicPr>
          <ns0:nvPr/>
        </ns0:nvPicPr>
        <ns0:blipFill rotWithShape="1">
          <ns1:blip r:embed="rId5" cstate="print">
            <ns1:extLst>
              <ns1:ext uri="{28A0092B-C50C-407E-A947-70E740481C1C}">
                <ns3:useLocalDpi val="0"/>
              </ns1:ext>
            </ns1:extLst>
          </ns1:blip>
          <ns1:srcRect r="57268"/>
          <ns1:stretch/>
        </ns0:blipFill>
        <ns0:spPr>
          <ns1:xfrm>
            <ns1:off x="11446774" y="74108"/>
            <ns1:ext cx="615686" cy="700143"/>
          </ns1:xfrm>
          <ns1:prstGeom prst="rect">
            <ns1:avLst/>
          </ns1:prstGeom>
        </ns0:spPr>
      </ns0:pic>
      <ns0:sp>
        <ns0:nvSpPr>
          <ns0:cNvPr id="14" name="Прямоугольник 13"/>
          <ns0:cNvSpPr/>
          <ns0:nvPr/>
        </ns0:nvSpPr>
        <ns0:spPr>
          <ns1:xfrm rot="5400000">
            <ns1:off x="5985591" y="651592"/>
            <ns1:ext cx="220816" cy="12192000"/>
          </ns1:xfrm>
          <ns1:prstGeom prst="rect">
            <ns1:avLst/>
          </ns1:prstGeom>
          <ns1:gradFill>
            <ns1:gsLst>
              <ns1:gs pos="100000">
                <ns1:srgbClr val="1D4999"/>
              </ns1:gs>
              <ns1:gs pos="0">
                <ns1:srgbClr val="174CCF"/>
              </ns1:gs>
            </ns1:gsLst>
            <ns1:lin ang="5400000" scaled="1"/>
          </ns1:gradFill>
          <ns1:ln>
            <ns1:noFill/>
          </ns1:ln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 dirty="0"/>
          </ns1:p>
        </ns0:txBody>
      </ns0:sp>
      <ns0:graphicFrame>
        <ns0:nvGraphicFramePr>
          <ns0:cNvPr id="10" name="Диаграмма 9">
            <ns1:extLst>
              <ns1:ext uri="{FF2B5EF4-FFF2-40B4-BE49-F238E27FC236}">
                <ns4:creationId id="{081FE281-9E76-CAEB-467D-8CA7199497F3}"/>
              </ns1:ext>
            </ns1:extLst>
          </ns0:cNvPr>
          <ns0:cNvGraphicFramePr/>
          <ns0:nvPr/>
        </ns0:nvGraphicFramePr>
        <ns0:xfrm>
          <ns1:off x="227737" y="1631959"/>
          <ns1:ext cx="3799486" cy="4374990"/>
        </ns0:xfrm>
        <ns1:graphic>
          <ns1:graphicData uri="http://schemas.openxmlformats.org/drawingml/2006/chart">
            <ns5:chart r:id="rId6"/>
          </ns1:graphicData>
        </ns1:graphic>
      </ns0:graphicFrame>
      <ns0:sp>
        <ns0:nvSpPr>
          <ns0:cNvPr id="16" name="TextBox 15">
            <ns1:extLst>
              <ns1:ext uri="{FF2B5EF4-FFF2-40B4-BE49-F238E27FC236}">
                <ns4:creationId id="{651A0715-2001-E94F-F226-1BBFF0EC5966}"/>
              </ns1:ext>
            </ns1:extLst>
          </ns0:cNvPr>
          <ns0:cNvSpPr txBox="1"/>
          <ns0:nvPr/>
        </ns0:nvSpPr>
        <ns0:spPr>
          <ns1:xfrm>
            <ns1:off x="3403637" y="235427"/>
            <ns1:ext cx="6464639" cy="400110"/>
          </ns1:xfrm>
          <ns1:prstGeom prst="rect">
            <ns1:avLst/>
          </ns1:prstGeom>
          <ns1:noFill/>
        </ns0:spPr>
        <ns0:txBody>
          <ns1:bodyPr wrap="square">
            <ns1:spAutoFit/>
          </ns1:bodyPr>
          <ns1:lstStyle/>
          <ns1:p>
            <ns1:r>
              <ns1:rPr lang="ru-RU" sz="2000" b="1" dirty="0">
                <ns1:solidFill>
                  <ns1:schemeClr val="bg1"/>
                </ns1:solidFill>
                <ns1:latin typeface="Century Gothic" panose="020B0502020202020204" pitchFamily="34" charset="0"/>
                <ns1:ea typeface="Calibri" panose="020F0502020204030204" pitchFamily="34" charset="0"/>
              </ns1:rPr>
              <ns1:t>ҚОЛЖЕТІМДІЛІКТІ БАҚЫЛАУ ЖӘНЕ БАСҚАРУ ЖҮЙЕСІ</ns1:t>
            </ns1:r>
            <ns1:endParaRPr lang="ru-RU" sz="2000" dirty="0">
              <ns1:solidFill>
                <ns1:schemeClr val="bg1"/>
              </ns1:solidFill>
              <ns1:latin typeface="Century Gothic" panose="020B0502020202020204" pitchFamily="34" charset="0"/>
            </ns1:endParaRPr>
          </ns1:p>
        </ns0:txBody>
      </ns0:sp>
      <ns0:graphicFrame>
        <ns0:nvGraphicFramePr>
          <ns0:cNvPr id="13" name="Таблица 12"/>
          <ns0:cNvGraphicFramePr>
            <ns1:graphicFrameLocks noGrp="1"/>
          </ns0:cNvGraphicFramePr>
          <ns0:nvPr>
            <ns0:extLst>
              <ns0:ext uri="{D42A27DB-BD31-4B8C-83A1-F6EECF244321}">
                <ns6:modId val="47382054"/>
              </ns0:ext>
            </ns0:extLst>
          </ns0:nvPr>
        </ns0:nvGraphicFramePr>
        <ns0:xfrm>
          <ns1:off x="15399" y="1486289"/>
          <ns1:ext cx="5947983" cy="4425667"/>
        </ns0:xfrm>
        <ns1:graphic>
          <ns1:graphicData uri="http://schemas.openxmlformats.org/drawingml/2006/table">
            <ns1:tbl>
              <ns1:tblPr firstRow="1" firstCol="1" bandRow="1">
                <ns1:tableStyleId>{5C22544A-7EE6-4342-B048-85BDC9FD1C3A}</ns1:tableStyleId>
              </ns1:tblPr>
              <ns1:tblGrid>
                <ns1:gridCol w="319699">
                  <ns1:extLst>
                    <ns1:ext uri="{9D8B030D-6E8A-4147-A177-3AD203B41FA5}">
                      <ns4:colId val="2689162569"/>
                    </ns1:ext>
                  </ns1:extLst>
                </ns1:gridCol>
                <ns1:gridCol w="3317536">
                  <ns1:extLst>
                    <ns1:ext uri="{9D8B030D-6E8A-4147-A177-3AD203B41FA5}">
                      <ns4:colId val="2519931086"/>
                    </ns1:ext>
                  </ns1:extLst>
                </ns1:gridCol>
                <ns1:gridCol w="748464">
                  <ns1:extLst>
                    <ns1:ext uri="{9D8B030D-6E8A-4147-A177-3AD203B41FA5}">
                      <ns4:colId val="16811172"/>
                    </ns1:ext>
                  </ns1:extLst>
                </ns1:gridCol>
                <ns1:gridCol w="880127">
                  <ns1:extLst>
                    <ns1:ext uri="{9D8B030D-6E8A-4147-A177-3AD203B41FA5}">
                      <ns4:colId val="1471670692"/>
                    </ns1:ext>
                  </ns1:extLst>
                </ns1:gridCol>
                <ns1:gridCol w="682157">
                  <ns1:extLst>
                    <ns1:ext uri="{9D8B030D-6E8A-4147-A177-3AD203B41FA5}">
                      <ns4:colId val="1703128229"/>
                    </ns1:ext>
                  </ns1:extLst>
                </ns1:gridCol>
              </ns1:tblGrid>
              <ns1:tr h="303268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 dirty="0">
                          <ns1:effectLst/>
                          <ns1:latin typeface="Century Gothic" panose="020B0502020202020204" pitchFamily="34" charset="0"/>
                        </ns1:rPr>
                        <ns1:t>№</ns1:t>
                      </ns1:r>
                      <ns1:endParaRPr lang="ru-RU" sz="900" dirty="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 dirty="0">
                          <ns1:effectLst/>
                          <ns1:latin typeface="Century Gothic" panose="020B0502020202020204" pitchFamily="34" charset="0"/>
                        </ns1:rPr>
                        <ns1:t>Ұйымның атауы</ns1:t>
                      </ns1:r>
                      <ns1:endParaRPr lang="ru-RU" sz="900" dirty="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Турникеттер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 dirty="0">
                          <ns1:effectLst/>
                          <ns1:latin typeface="Century Gothic" panose="020B0502020202020204" pitchFamily="34" charset="0"/>
                        </ns1:rPr>
                        <ns1:t>Е-кітапхана</ns1:t>
                      </ns1:r>
                      <ns1:endParaRPr lang="ru-RU" sz="900" dirty="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Е-асхана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extLst>
                  <ns1:ext uri="{0D108BD9-81ED-4DB2-BD59-A6C34878D82A}">
                    <ns4:rowId val="1069982235"/>
                  </ns1:ext>
                </ns1:extLst>
              </ns1:tr>
              <ns1:tr h="303715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1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"№8 жалпы орта білім беретін эстетикалық тәрбие беретін мектеп-кешені" КММ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extLst>
                  <ns1:ext uri="{0D108BD9-81ED-4DB2-BD59-A6C34878D82A}">
                    <ns4:rowId val="3653670254"/>
                  </ns1:ext>
                </ns1:extLst>
              </ns1:tr>
              <ns1:tr h="303715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2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ҚМУ  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Атындағы қалалық классикалық гимназия Шаймерденова С.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extLst>
                  <ns1:ext uri="{0D108BD9-81ED-4DB2-BD59-A6C34878D82A}">
                    <ns4:rowId val="1078353449"/>
                  </ns1:ext>
                </ns1:extLst>
              </ns1:tr>
              <ns1:tr h="303715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3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 dirty="0">
                          <ns1:effectLst/>
                          <ns1:latin typeface="Century Gothic" panose="020B0502020202020204" pitchFamily="34" charset="0"/>
                        </ns1:rPr>
                        <ns1:t>ҚМУ </ns1:t>
                      </ns1:r>
                      <ns1:r>
                        <ns1:rPr lang="kk-KZ" sz="900" dirty="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 dirty="0">
                          <ns1:effectLst/>
                          <ns1:latin typeface="Century Gothic" panose="020B0502020202020204" pitchFamily="34" charset="0"/>
                        </ns1:rPr>
                        <ns1:t>Абай атындағы мамандандырылған қазақ мектеп-гимназиясы</ns1:t>
                      </ns1:r>
                      <ns1:r>
                        <ns1:rPr lang="kk-KZ" sz="900" dirty="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 dirty="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extLst>
                  <ns1:ext uri="{0D108BD9-81ED-4DB2-BD59-A6C34878D82A}">
                    <ns4:rowId val="12892996"/>
                  </ns1:ext>
                </ns1:extLst>
              </ns1:tr>
              <ns1:tr h="303715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4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 dirty="0">
                          <ns1:effectLst/>
                          <ns1:latin typeface="Century Gothic" panose="020B0502020202020204" pitchFamily="34" charset="0"/>
                        </ns1:rPr>
                        <ns1:t>ҚМУ </ns1:t>
                      </ns1:r>
                      <ns1:r>
                        <ns1:rPr lang="kk-KZ" sz="900" dirty="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 dirty="0">
                          <ns1:effectLst/>
                          <ns1:latin typeface="Century Gothic" panose="020B0502020202020204" pitchFamily="34" charset="0"/>
                        </ns1:rPr>
                        <ns1:t>Бірінші қалалық жалпы білім беретін IT-лицей</ns1:t>
                      </ns1:r>
                      <ns1:r>
                        <ns1:rPr lang="kk-KZ" sz="900" dirty="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 dirty="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extLst>
                  <ns1:ext uri="{0D108BD9-81ED-4DB2-BD59-A6C34878D82A}">
                    <ns4:rowId val="3075444832"/>
                  </ns1:ext>
                </ns1:extLst>
              </ns1:tr>
              <ns1:tr h="201581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5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 dirty="0">
                          <ns1:effectLst/>
                          <ns1:latin typeface="Century Gothic" panose="020B0502020202020204" pitchFamily="34" charset="0"/>
                        </ns1:rPr>
                        <ns1:t>ҚМУ </ns1:t>
                      </ns1:r>
                      <ns1:r>
                        <ns1:rPr lang="kk-KZ" sz="900" dirty="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 dirty="0">
                          <ns1:effectLst/>
                          <ns1:latin typeface="Century Gothic" panose="020B0502020202020204" pitchFamily="34" charset="0"/>
                        </ns1:rPr>
                        <ns1:t>№2 С атындағы орта мектебі</ns1:t>
                      </ns1:r>
                      <ns1:r>
                        <ns1:rPr lang="kk-KZ" sz="900" dirty="0">
                          <ns1:effectLst/>
                          <ns1:latin typeface="Century Gothic" panose="020B0502020202020204" pitchFamily="34" charset="0"/>
                        </ns1:rPr>
                        <ns1:t>. </ns1:t>
                      </ns1:r>
                      <ns1:r>
                        <ns1:rPr lang="ru-RU" sz="900" dirty="0" err="1">
                          <ns1:effectLst/>
                          <ns1:latin typeface="Century Gothic" panose="020B0502020202020204" pitchFamily="34" charset="0"/>
                        </ns1:rPr>
                        <ns1:t>Сәдуақасұлы</ns1:t>
                      </ns1:r>
                      <ns1:r>
                        <ns1:rPr lang="kk-KZ" sz="900" dirty="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 dirty="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extLst>
                  <ns1:ext uri="{0D108BD9-81ED-4DB2-BD59-A6C34878D82A}">
                    <ns4:rowId val="2873231200"/>
                  </ns1:ext>
                </ns1:extLst>
              </ns1:tr>
              <ns1:tr h="201581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6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ҚМУ 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№7 орта мектебі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extLst>
                  <ns1:ext uri="{0D108BD9-81ED-4DB2-BD59-A6C34878D82A}">
                    <ns4:rowId val="2586742541"/>
                  </ns1:ext>
                </ns1:extLst>
              </ns1:tr>
              <ns1:tr h="201581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7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ҚМУ 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№ 9 А атындағы орта мектебі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. 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Байтурсынулы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 dirty="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 dirty="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extLst>
                  <ns1:ext uri="{0D108BD9-81ED-4DB2-BD59-A6C34878D82A}">
                    <ns4:rowId val="1660428190"/>
                  </ns1:ext>
                </ns1:extLst>
              </ns1:tr>
              <ns1:tr h="201581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8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ҚМУ 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Н.К. Крупская атындағы №10 орта мектеп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extLst>
                  <ns1:ext uri="{0D108BD9-81ED-4DB2-BD59-A6C34878D82A}">
                    <ns4:rowId val="3932861375"/>
                  </ns1:ext>
                </ns1:extLst>
              </ns1:tr>
              <ns1:tr h="303715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9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ҚМУ 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Атындағы № 14 орта жалпы білім беретін мектеп Ю.А.Гагарин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extLst>
                  <ns1:ext uri="{0D108BD9-81ED-4DB2-BD59-A6C34878D82A}">
                    <ns4:rowId val="1941488131"/>
                  </ns1:ext>
                </ns1:extLst>
              </ns1:tr>
              <ns1:tr h="303715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10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ҚМУ 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№ 17 ұлттық жаңғыру орта мектеп-кешені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extLst>
                  <ns1:ext uri="{0D108BD9-81ED-4DB2-BD59-A6C34878D82A}">
                    <ns4:rowId val="2012246847"/>
                  </ns1:ext>
                </ns1:extLst>
              </ns1:tr>
              <ns1:tr h="201581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11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ҚМУ 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Г атындағы № 43 орта мектебі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. 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Мүсіреповтің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extLst>
                  <ns1:ext uri="{0D108BD9-81ED-4DB2-BD59-A6C34878D82A}">
                    <ns4:rowId val="2847335405"/>
                  </ns1:ext>
                </ns1:extLst>
              </ns1:tr>
              <ns1:tr h="201581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12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ҚМУ 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Гимназия 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БЭСТ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extLst>
                  <ns1:ext uri="{0D108BD9-81ED-4DB2-BD59-A6C34878D82A}">
                    <ns4:rowId val="482233748"/>
                  </ns1:ext>
                </ns1:extLst>
              </ns1:tr>
              <ns1:tr h="201581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13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ҚМУ 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№ 23 орта мектебі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extLst>
                  <ns1:ext uri="{0D108BD9-81ED-4DB2-BD59-A6C34878D82A}">
                    <ns4:rowId val="3425188928"/>
                  </ns1:ext>
                </ns1:extLst>
              </ns1:tr>
              <ns1:tr h="201581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14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ҚМУ  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№5 орта мектебі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extLst>
                  <ns1:ext uri="{0D108BD9-81ED-4DB2-BD59-A6C34878D82A}">
                    <ns4:rowId val="3281256305"/>
                  </ns1:ext>
                </ns1:extLst>
              </ns1:tr>
              <ns1:tr h="201581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15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ҚМУ 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Мектеп-лицей 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Дарын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extLst>
                  <ns1:ext uri="{0D108BD9-81ED-4DB2-BD59-A6C34878D82A}">
                    <ns4:rowId val="1739076986"/>
                  </ns1:ext>
                </ns1:extLst>
              </ns1:tr>
              <ns1:tr h="201581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16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ҚМУ 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№16 орталау мектебі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extLst>
                  <ns1:ext uri="{0D108BD9-81ED-4DB2-BD59-A6C34878D82A}">
                    <ns4:rowId val="1581001727"/>
                  </ns1:ext>
                </ns1:extLst>
              </ns1:tr>
              <ns1:tr h="201581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17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ҚМУ 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№ 44 орта мектебі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 dirty="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 dirty="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 dirty="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 dirty="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extLst>
                  <ns1:ext uri="{0D108BD9-81ED-4DB2-BD59-A6C34878D82A}">
                    <ns4:rowId val="1274054494"/>
                  </ns1:ext>
                </ns1:extLst>
              </ns1:tr>
            </ns1:tbl>
          </ns1:graphicData>
        </ns1:graphic>
      </ns0:graphicFrame>
      <ns0:graphicFrame>
        <ns0:nvGraphicFramePr>
          <ns0:cNvPr id="19" name="Таблица 18"/>
          <ns0:cNvGraphicFramePr>
            <ns1:graphicFrameLocks noGrp="1"/>
          </ns0:cNvGraphicFramePr>
          <ns0:nvPr>
            <ns0:extLst>
              <ns0:ext uri="{D42A27DB-BD31-4B8C-83A1-F6EECF244321}">
                <ns6:modId val="1141873882"/>
              </ns0:ext>
            </ns0:extLst>
          </ns0:nvPr>
        </ns0:nvGraphicFramePr>
        <ns0:xfrm>
          <ns1:off x="6037926" y="1486286"/>
          <ns1:ext cx="6125500" cy="4356082"/>
        </ns0:xfrm>
        <ns1:graphic>
          <ns1:graphicData uri="http://schemas.openxmlformats.org/drawingml/2006/table">
            <ns1:tbl>
              <ns1:tblPr firstRow="1" firstCol="1" bandRow="1">
                <ns1:tableStyleId>{5C22544A-7EE6-4342-B048-85BDC9FD1C3A}</ns1:tableStyleId>
              </ns1:tblPr>
              <ns1:tblGrid>
                <ns1:gridCol w="329242">
                  <ns1:extLst>
                    <ns1:ext uri="{9D8B030D-6E8A-4147-A177-3AD203B41FA5}">
                      <ns4:colId val="200756828"/>
                    </ns1:ext>
                  </ns1:extLst>
                </ns1:gridCol>
                <ns1:gridCol w="3416545">
                  <ns1:extLst>
                    <ns1:ext uri="{9D8B030D-6E8A-4147-A177-3AD203B41FA5}">
                      <ns4:colId val="200382165"/>
                    </ns1:ext>
                  </ns1:extLst>
                </ns1:gridCol>
                <ns1:gridCol w="770803">
                  <ns1:extLst>
                    <ns1:ext uri="{9D8B030D-6E8A-4147-A177-3AD203B41FA5}">
                      <ns4:colId val="2867706147"/>
                    </ns1:ext>
                  </ns1:extLst>
                </ns1:gridCol>
                <ns1:gridCol w="838107">
                  <ns1:extLst>
                    <ns1:ext uri="{9D8B030D-6E8A-4147-A177-3AD203B41FA5}">
                      <ns4:colId val="3803285527"/>
                    </ns1:ext>
                  </ns1:extLst>
                </ns1:gridCol>
                <ns1:gridCol w="770803">
                  <ns1:extLst>
                    <ns1:ext uri="{9D8B030D-6E8A-4147-A177-3AD203B41FA5}">
                      <ns4:colId val="1795929302"/>
                    </ns1:ext>
                  </ns1:extLst>
                </ns1:gridCol>
              </ns1:tblGrid>
              <ns1:tr h="302341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 dirty="0">
                          <ns1:effectLst/>
                          <ns1:latin typeface="Century Gothic" panose="020B0502020202020204" pitchFamily="34" charset="0"/>
                        </ns1:rPr>
                        <ns1:t>№</ns1:t>
                      </ns1:r>
                      <ns1:endParaRPr lang="ru-RU" sz="900" dirty="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 dirty="0">
                          <ns1:effectLst/>
                          <ns1:latin typeface="Century Gothic" panose="020B0502020202020204" pitchFamily="34" charset="0"/>
                        </ns1:rPr>
                        <ns1:t>Ұйымның атауы</ns1:t>
                      </ns1:r>
                      <ns1:endParaRPr lang="ru-RU" sz="900" dirty="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Турникеттер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Е-кітапхана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Е-асхана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extLst>
                  <ns1:ext uri="{0D108BD9-81ED-4DB2-BD59-A6C34878D82A}">
                    <ns4:rowId val="2244740635"/>
                  </ns1:ext>
                </ns1:extLst>
              </ns1:tr>
              <ns1:tr h="202031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18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ҚМУ 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№42 жалпы орта білім беретін мектеп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extLst>
                  <ns1:ext uri="{0D108BD9-81ED-4DB2-BD59-A6C34878D82A}">
                    <ns4:rowId val="1164052760"/>
                  </ns1:ext>
                </ns1:extLst>
              </ns1:tr>
              <ns1:tr h="202031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19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ҚМУ 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№ 24 орта мектебі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extLst>
                  <ns1:ext uri="{0D108BD9-81ED-4DB2-BD59-A6C34878D82A}">
                    <ns4:rowId val="2663527685"/>
                  </ns1:ext>
                </ns1:extLst>
              </ns1:tr>
              <ns1:tr h="404059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20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ҚМУ 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№ 25 А атындағы жалпы орта білім беретін мектеп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. 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Бөкейханның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extLst>
                  <ns1:ext uri="{0D108BD9-81ED-4DB2-BD59-A6C34878D82A}">
                    <ns4:rowId val="3457338540"/>
                  </ns1:ext>
                </ns1:extLst>
              </ns1:tr>
              <ns1:tr h="202031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21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 dirty="0">
                          <ns1:effectLst/>
                          <ns1:latin typeface="Century Gothic" panose="020B0502020202020204" pitchFamily="34" charset="0"/>
                        </ns1:rPr>
                        <ns1:t>ҚМУ </ns1:t>
                      </ns1:r>
                      <ns1:r>
                        <ns1:rPr lang="kk-KZ" sz="900" dirty="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 dirty="0">
                          <ns1:effectLst/>
                          <ns1:latin typeface="Century Gothic" panose="020B0502020202020204" pitchFamily="34" charset="0"/>
                        </ns1:rPr>
                        <ns1:t>Мектеп-лицей </ns1:t>
                      </ns1:r>
                      <ns1:r>
                        <ns1:rPr lang="kk-KZ" sz="900" dirty="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 dirty="0">
                          <ns1:effectLst/>
                          <ns1:latin typeface="Century Gothic" panose="020B0502020202020204" pitchFamily="34" charset="0"/>
                        </ns1:rPr>
                        <ns1:t>әл-</ns1:t>
                      </ns1:r>
                      <ns1:r>
                        <ns1:rPr lang="ru-RU" sz="900" dirty="0" err="1">
                          <ns1:effectLst/>
                          <ns1:latin typeface="Century Gothic" panose="020B0502020202020204" pitchFamily="34" charset="0"/>
                        </ns1:rPr>
                        <ns1:t>Фараби</ns1:t>
                      </ns1:r>
                      <ns1:r>
                        <ns1:rPr lang="kk-KZ" sz="900" dirty="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 dirty="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extLst>
                  <ns1:ext uri="{0D108BD9-81ED-4DB2-BD59-A6C34878D82A}">
                    <ns4:rowId val="1562454126"/>
                  </ns1:ext>
                </ns1:extLst>
              </ns1:tr>
              <ns1:tr h="202031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22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ҚМУ 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№ 12 орта мектебі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extLst>
                  <ns1:ext uri="{0D108BD9-81ED-4DB2-BD59-A6C34878D82A}">
                    <ns4:rowId val="2602662121"/>
                  </ns1:ext>
                </ns1:extLst>
              </ns1:tr>
              <ns1:tr h="202031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23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ҚМУ 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№ 13 орта мектебі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extLst>
                  <ns1:ext uri="{0D108BD9-81ED-4DB2-BD59-A6C34878D82A}">
                    <ns4:rowId val="596335775"/>
                  </ns1:ext>
                </ns1:extLst>
              </ns1:tr>
              <ns1:tr h="202031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24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ҚМУ 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№4 орта мектебі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extLst>
                  <ns1:ext uri="{0D108BD9-81ED-4DB2-BD59-A6C34878D82A}">
                    <ns4:rowId val="3140854491"/>
                  </ns1:ext>
                </ns1:extLst>
              </ns1:tr>
              <ns1:tr h="202031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25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 dirty="0">
                          <ns1:effectLst/>
                          <ns1:latin typeface="Century Gothic" panose="020B0502020202020204" pitchFamily="34" charset="0"/>
                        </ns1:rPr>
                        <ns1:t>ҚМУ </ns1:t>
                      </ns1:r>
                      <ns1:r>
                        <ns1:rPr lang="kk-KZ" sz="900" dirty="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 dirty="0">
                          <ns1:effectLst/>
                          <ns1:latin typeface="Century Gothic" panose="020B0502020202020204" pitchFamily="34" charset="0"/>
                        </ns1:rPr>
                        <ns1:t>№ 20 Ж атындағы орта мектебі</ns1:t>
                      </ns1:r>
                      <ns1:r>
                        <ns1:rPr lang="kk-KZ" sz="900" dirty="0">
                          <ns1:effectLst/>
                          <ns1:latin typeface="Century Gothic" panose="020B0502020202020204" pitchFamily="34" charset="0"/>
                        </ns1:rPr>
                        <ns1:t>. </ns1:t>
                      </ns1:r>
                      <ns1:r>
                        <ns1:rPr lang="ru-RU" sz="900" dirty="0" err="1">
                          <ns1:effectLst/>
                          <ns1:latin typeface="Century Gothic" panose="020B0502020202020204" pitchFamily="34" charset="0"/>
                        </ns1:rPr>
                        <ns1:t>Тәшенова</ns1:t>
                      </ns1:r>
                      <ns1:r>
                        <ns1:rPr lang="kk-KZ" sz="900" dirty="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 dirty="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extLst>
                  <ns1:ext uri="{0D108BD9-81ED-4DB2-BD59-A6C34878D82A}">
                    <ns4:rowId val="402002041"/>
                  </ns1:ext>
                </ns1:extLst>
              </ns1:tr>
              <ns1:tr h="404059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26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 dirty="0">
                          <ns1:effectLst/>
                          <ns1:latin typeface="Century Gothic" panose="020B0502020202020204" pitchFamily="34" charset="0"/>
                        </ns1:rPr>
                        <ns1:t>ҚМУ </ns1:t>
                      </ns1:r>
                      <ns1:r>
                        <ns1:rPr lang="kk-KZ" sz="900" dirty="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 dirty="0">
                          <ns1:effectLst/>
                          <ns1:latin typeface="Century Gothic" panose="020B0502020202020204" pitchFamily="34" charset="0"/>
                        </ns1:rPr>
                        <ns1:t>Атындағы №6 жалпы орта білім беру мектебі. </ns1:t>
                      </ns1:r>
                      <ns1:r>
                        <ns1:rPr lang="ru-RU" sz="900" dirty="0" err="1">
                          <ns1:effectLst/>
                          <ns1:latin typeface="Century Gothic" panose="020B0502020202020204" pitchFamily="34" charset="0"/>
                        </ns1:rPr>
                        <ns1:t>Қожаберген</ns1:t>
                      </ns1:r>
                      <ns1:r>
                        <ns1:rPr lang="ru-RU" sz="900" dirty="0">
                          <ns1:effectLst/>
                          <ns1:latin typeface="Century Gothic" panose="020B0502020202020204" pitchFamily="34" charset="0"/>
                        </ns1:rPr>
                        <ns1:t> </ns1:t>
                      </ns1:r>
                      <ns1:r>
                        <ns1:rPr lang="ru-RU" sz="900" dirty="0" err="1">
                          <ns1:effectLst/>
                          <ns1:latin typeface="Century Gothic" panose="020B0502020202020204" pitchFamily="34" charset="0"/>
                        </ns1:rPr>
                        <ns1:t>жырау</ns1:t>
                      </ns1:r>
                      <ns1:r>
                        <ns1:rPr lang="kk-KZ" sz="900" dirty="0">
                          <ns1:effectLst/>
                          <ns1:latin typeface="Century Gothic" panose="020B0502020202020204" pitchFamily="34" charset="0"/>
                        </ns1:rPr>
                        <ns1:t>» </ns1:t>
                      </ns1:r>
                      <ns1:endParaRPr lang="ru-RU" sz="900" dirty="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extLst>
                  <ns1:ext uri="{0D108BD9-81ED-4DB2-BD59-A6C34878D82A}">
                    <ns4:rowId val="4217059263"/>
                  </ns1:ext>
                </ns1:extLst>
              </ns1:tr>
              <ns1:tr h="202031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27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ҚМУ 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М атындағы IT-мектеп-лицейі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.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 Жұмабаев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extLst>
                  <ns1:ext uri="{0D108BD9-81ED-4DB2-BD59-A6C34878D82A}">
                    <ns4:rowId val="4188113259"/>
                  </ns1:ext>
                </ns1:extLst>
              </ns1:tr>
              <ns1:tr h="202031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28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ҚМУ 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М атындағы №1 орта мектебі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. 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Айтқожина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 dirty="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 dirty="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 dirty="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 dirty="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 dirty="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 dirty="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extLst>
                  <ns1:ext uri="{0D108BD9-81ED-4DB2-BD59-A6C34878D82A}">
                    <ns4:rowId val="1609181230"/>
                  </ns1:ext>
                </ns1:extLst>
              </ns1:tr>
              <ns1:tr h="202031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29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"№ 27 жалпы білім беретін орта мектебі" КММ 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extLst>
                  <ns1:ext uri="{0D108BD9-81ED-4DB2-BD59-A6C34878D82A}">
                    <ns4:rowId val="3790668150"/>
                  </ns1:ext>
                </ns1:extLst>
              </ns1:tr>
              <ns1:tr h="202031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30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ҚМУ 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Д.М. Карбышев атындағы № 40 орта мектеп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extLst>
                  <ns1:ext uri="{0D108BD9-81ED-4DB2-BD59-A6C34878D82A}">
                    <ns4:rowId val="2941912874"/>
                  </ns1:ext>
                </ns1:extLst>
              </ns1:tr>
              <ns1:tr h="202031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31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ҚМУ 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№ 32 орта мектебі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extLst>
                  <ns1:ext uri="{0D108BD9-81ED-4DB2-BD59-A6C34878D82A}">
                    <ns4:rowId val="3627551024"/>
                  </ns1:ext>
                </ns1:extLst>
              </ns1:tr>
              <ns1:tr h="202031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32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ҚМУ 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№ 31 орталау мектебі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extLst>
                  <ns1:ext uri="{0D108BD9-81ED-4DB2-BD59-A6C34878D82A}">
                    <ns4:rowId val="2746358021"/>
                  </ns1:ext>
                </ns1:extLst>
              </ns1:tr>
              <ns1:tr h="202031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33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 dirty="0">
                          <ns1:effectLst/>
                          <ns1:latin typeface="Century Gothic" panose="020B0502020202020204" pitchFamily="34" charset="0"/>
                        </ns1:rPr>
                        <ns1:t>ҚМУ </ns1:t>
                      </ns1:r>
                      <ns1:r>
                        <ns1:rPr lang="kk-KZ" sz="900" dirty="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 dirty="0">
                          <ns1:effectLst/>
                          <ns1:latin typeface="Century Gothic" panose="020B0502020202020204" pitchFamily="34" charset="0"/>
                        </ns1:rPr>
                        <ns1:t>№ 26 мектеп-балабақша</ns1:t>
                      </ns1:r>
                      <ns1:r>
                        <ns1:rPr lang="kk-KZ" sz="900" dirty="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 dirty="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extLst>
                  <ns1:ext uri="{0D108BD9-81ED-4DB2-BD59-A6C34878D82A}">
                    <ns4:rowId val="2761482567"/>
                  </ns1:ext>
                </ns1:extLst>
              </ns1:tr>
              <ns1:tr h="202031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34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ҚМУ 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№ 21 жалпы орта білім беретін мектеп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extLst>
                  <ns1:ext uri="{0D108BD9-81ED-4DB2-BD59-A6C34878D82A}">
                    <ns4:rowId val="1330340787"/>
                  </ns1:ext>
                </ns1:extLst>
              </ns1:tr>
              <ns1:tr h="202031"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35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ҚМУ 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«</ns1:t>
                      </ns1: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Бірінші гимназия</ns1:t>
                      </ns1: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»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kk-KZ" sz="900">
                          <ns1:effectLst/>
                          <ns1:latin typeface="Century Gothic" panose="020B0502020202020204" pitchFamily="34" charset="0"/>
                        </ns1:rPr>
                        <ns1:t>+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lnSpc>
                          <ns1:spcPct val="115000"/>
                        </ns1:lnSpc>
                        <ns1:spcAft>
                          <ns1:spcPts val="0"/>
                        </ns1:spcAft>
                      </ns1:pPr>
                      <ns1:r>
                        <ns1:rPr lang="ru-RU" sz="900" dirty="0">
                          <ns1:effectLst/>
                          <ns1:latin typeface="Century Gothic" panose="020B0502020202020204" pitchFamily="34" charset="0"/>
                        </ns1:rPr>
                        <ns1:t> </ns1:t>
                      </ns1:r>
                      <ns1:endParaRPr lang="ru-RU" sz="900" dirty="0">
                        <ns1:effectLst/>
                        <ns1:latin typeface="Century Gothic" panose="020B050202020202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7567" marR="67567" marT="0" marB="0" anchor="ctr"/>
                </ns1:tc>
                <ns1:extLst>
                  <ns1:ext uri="{0D108BD9-81ED-4DB2-BD59-A6C34878D82A}">
                    <ns4:rowId val="3649079091"/>
                  </ns1:ext>
                </ns1:extLst>
              </ns1:tr>
            </ns1:tbl>
          </ns1:graphicData>
        </ns1:graphic>
      </ns0:graphicFrame>
    </ns0:spTree>
    <ns0:extLst>
      <ns0:ext uri="{BB962C8B-B14F-4D97-AF65-F5344CB8AC3E}">
        <ns6:creationId val="696574622"/>
      </ns0:ext>
    </ns0:extLst>
  </ns0:cSld>
  <ns0:clrMapOvr>
    <ns1:masterClrMapping/>
  </ns0:clrMapOvr>
</ns0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1044</Words>
  <Application>Microsoft Office PowerPoint</Application>
  <PresentationFormat>Широкоэкранный</PresentationFormat>
  <Paragraphs>261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Презентация PowerPoint</dc:title>
  <dc:creator>Yandex.Translate</dc:creator>
  <cp:lastModifiedBy>user</cp:lastModifiedBy>
  <cp:revision>37</cp:revision>
  <dcterms:created xsi:type="dcterms:W3CDTF">2023-09-13T09:11:22Z</dcterms:created>
  <dcterms:modified xsi:type="dcterms:W3CDTF">2023-09-14T11:23:29Z</dcterms:modified>
</cp:coreProperties>
</file>