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4" r:id="rId4"/>
    <p:sldId id="265" r:id="rId5"/>
    <p:sldId id="267" r:id="rId6"/>
    <p:sldId id="257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672" y="96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48593-4379-4E47-8B11-2D4C2AE5EA4B}" type="datetimeFigureOut">
              <a:rPr lang="kk-KZ" smtClean="0"/>
              <a:t>13.09.2023</a:t>
            </a:fld>
            <a:endParaRPr lang="kk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k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92ED3-B750-4C92-9013-85A7B235083C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81443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954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7454A-5048-4344-80DD-FEC1D663E30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56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E3D7-5E2F-4AB2-9B4A-5A3131C0784A}" type="datetimeFigureOut">
              <a:rPr lang="kk-KZ" smtClean="0"/>
              <a:t>13.09.2023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B262-0D3D-4984-A408-86610BD3136C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71466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E3D7-5E2F-4AB2-9B4A-5A3131C0784A}" type="datetimeFigureOut">
              <a:rPr lang="kk-KZ" smtClean="0"/>
              <a:t>13.09.2023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B262-0D3D-4984-A408-86610BD3136C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25812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E3D7-5E2F-4AB2-9B4A-5A3131C0784A}" type="datetimeFigureOut">
              <a:rPr lang="kk-KZ" smtClean="0"/>
              <a:t>13.09.2023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B262-0D3D-4984-A408-86610BD3136C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39118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34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E3D7-5E2F-4AB2-9B4A-5A3131C0784A}" type="datetimeFigureOut">
              <a:rPr lang="kk-KZ" smtClean="0"/>
              <a:t>13.09.2023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B262-0D3D-4984-A408-86610BD3136C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79716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E3D7-5E2F-4AB2-9B4A-5A3131C0784A}" type="datetimeFigureOut">
              <a:rPr lang="kk-KZ" smtClean="0"/>
              <a:t>13.09.2023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B262-0D3D-4984-A408-86610BD3136C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50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E3D7-5E2F-4AB2-9B4A-5A3131C0784A}" type="datetimeFigureOut">
              <a:rPr lang="kk-KZ" smtClean="0"/>
              <a:t>13.09.2023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B262-0D3D-4984-A408-86610BD3136C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7011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E3D7-5E2F-4AB2-9B4A-5A3131C0784A}" type="datetimeFigureOut">
              <a:rPr lang="kk-KZ" smtClean="0"/>
              <a:t>13.09.2023</a:t>
            </a:fld>
            <a:endParaRPr lang="kk-KZ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B262-0D3D-4984-A408-86610BD3136C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90630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E3D7-5E2F-4AB2-9B4A-5A3131C0784A}" type="datetimeFigureOut">
              <a:rPr lang="kk-KZ" smtClean="0"/>
              <a:t>13.09.2023</a:t>
            </a:fld>
            <a:endParaRPr lang="kk-K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B262-0D3D-4984-A408-86610BD3136C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91183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E3D7-5E2F-4AB2-9B4A-5A3131C0784A}" type="datetimeFigureOut">
              <a:rPr lang="kk-KZ" smtClean="0"/>
              <a:t>13.09.2023</a:t>
            </a:fld>
            <a:endParaRPr lang="kk-KZ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B262-0D3D-4984-A408-86610BD3136C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29678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E3D7-5E2F-4AB2-9B4A-5A3131C0784A}" type="datetimeFigureOut">
              <a:rPr lang="kk-KZ" smtClean="0"/>
              <a:t>13.09.2023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B262-0D3D-4984-A408-86610BD3136C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85368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E3D7-5E2F-4AB2-9B4A-5A3131C0784A}" type="datetimeFigureOut">
              <a:rPr lang="kk-KZ" smtClean="0"/>
              <a:t>13.09.2023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B262-0D3D-4984-A408-86610BD3136C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96372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FE3D7-5E2F-4AB2-9B4A-5A3131C0784A}" type="datetimeFigureOut">
              <a:rPr lang="kk-KZ" smtClean="0"/>
              <a:t>13.09.2023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2B262-0D3D-4984-A408-86610BD3136C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89851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k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2172832" y="307001"/>
            <a:ext cx="886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kk-KZ" sz="1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11859" y="2100404"/>
            <a:ext cx="9410700" cy="239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ПСИХОЛОГИЧЕСКОЙ СЛУЖБЫ В ПРОФИЛАКТИКЕ АУТОДЕСТРУКТИВНОГО ПОВЕДЕНИЯ ПОДРОСТКОВ»</a:t>
            </a:r>
            <a:endParaRPr lang="kk-KZ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444021"/>
            <a:ext cx="1196729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347933" y="6204817"/>
            <a:ext cx="2310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ПЕТРОПАВЛОВСК 2023 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13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4068" y="93024"/>
          <a:ext cx="11870612" cy="6539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300">
                  <a:extLst>
                    <a:ext uri="{9D8B030D-6E8A-4147-A177-3AD203B41FA5}">
                      <a16:colId xmlns:a16="http://schemas.microsoft.com/office/drawing/2014/main" val="3018587874"/>
                    </a:ext>
                  </a:extLst>
                </a:gridCol>
                <a:gridCol w="8673220">
                  <a:extLst>
                    <a:ext uri="{9D8B030D-6E8A-4147-A177-3AD203B41FA5}">
                      <a16:colId xmlns:a16="http://schemas.microsoft.com/office/drawing/2014/main" val="1288538112"/>
                    </a:ext>
                  </a:extLst>
                </a:gridCol>
                <a:gridCol w="1068246">
                  <a:extLst>
                    <a:ext uri="{9D8B030D-6E8A-4147-A177-3AD203B41FA5}">
                      <a16:colId xmlns:a16="http://schemas.microsoft.com/office/drawing/2014/main" val="1585327717"/>
                    </a:ext>
                  </a:extLst>
                </a:gridCol>
                <a:gridCol w="1782846">
                  <a:extLst>
                    <a:ext uri="{9D8B030D-6E8A-4147-A177-3AD203B41FA5}">
                      <a16:colId xmlns:a16="http://schemas.microsoft.com/office/drawing/2014/main" val="1748492561"/>
                    </a:ext>
                  </a:extLst>
                </a:gridCol>
              </a:tblGrid>
              <a:tr h="109026"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kk-K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</a:t>
                      </a:r>
                      <a:endParaRPr lang="kk-K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Классы</a:t>
                      </a:r>
                      <a:endParaRPr lang="kk-K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</a:t>
                      </a:r>
                      <a:endParaRPr lang="kk-K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/>
                </a:tc>
                <a:extLst>
                  <a:ext uri="{0D108BD9-81ED-4DB2-BD59-A6C34878D82A}">
                    <a16:rowId xmlns:a16="http://schemas.microsoft.com/office/drawing/2014/main" val="2509567155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kk-K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k-K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kumimoji="0" lang="ru-RU" altLang="kk-K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диагностика</a:t>
                      </a:r>
                      <a:endParaRPr kumimoji="0" lang="kk-KZ" altLang="kk-K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extLst>
                  <a:ext uri="{0D108BD9-81ED-4DB2-BD59-A6C34878D82A}">
                    <a16:rowId xmlns:a16="http://schemas.microsoft.com/office/drawing/2014/main" val="1625563906"/>
                  </a:ext>
                </a:extLst>
              </a:tr>
              <a:tr h="293929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уровня агрессии (опросник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Басса-Дарки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6-10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631994022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по выявлению профильной направленности (анкета «Твои профессиональные намерения», тест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Д.Голланда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определению типа личности)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9-10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402724234"/>
                  </a:ext>
                </a:extLst>
              </a:tr>
              <a:tr h="304852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толерантности и религиозной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аддикции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учащихся (экспресс-опросник «Индекс толерантности», методика определения религиозной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аддикции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Н.Н.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Телеповой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8-10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857415928"/>
                  </a:ext>
                </a:extLst>
              </a:tr>
              <a:tr h="226111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уровня развития наглядно-образного мышления (методика «Прогрессивные матрицы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Равена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63524214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стрессоустойчивости (методика «Перцептивная оценка типа стрессоустойчивости»)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920697374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уровня развития внимания (методика «Проставь значки»)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196494448"/>
                  </a:ext>
                </a:extLst>
              </a:tr>
              <a:tr h="419913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уровня развития оперативной слуховой памяти (методика «10 слов»), диагностика уровня развития образной памяти (методик «Память на образы»)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851708064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уровня развития словесно-логического мышления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(методика исследования словесно-логического мышления Э.Ф.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Замбацявичене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564727389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уровня интеллектуального развития и внимания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215525129"/>
                  </a:ext>
                </a:extLst>
              </a:tr>
              <a:tr h="435528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уровня развития оперативной слуховой памяти (методика «10 слов»), диагностика уровня развития образной памяти (методика «Память на образы»)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537968474"/>
                  </a:ext>
                </a:extLst>
              </a:tr>
              <a:tr h="24394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уровня интеллектуального развития (ШТУР)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600015341"/>
                  </a:ext>
                </a:extLst>
              </a:tr>
              <a:tr h="273406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школьной мотивации (анкета Н.Г.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Лускановой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384067543"/>
                  </a:ext>
                </a:extLst>
              </a:tr>
              <a:tr h="266654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уровня развития внимания (методика «Корректурная проба»)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311137291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уровня развития оперативной слуховой памяти (методика «10 слов»), диагностика уровня развития образной памяти (методика «Память на образы»)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164815591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уровня развития словесно-логического мышления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(методика исследования словесно-логического мышления Э.Ф.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Замбацявичене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165058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606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557751"/>
              </p:ext>
            </p:extLst>
          </p:nvPr>
        </p:nvGraphicFramePr>
        <p:xfrm>
          <a:off x="242175" y="301253"/>
          <a:ext cx="11870612" cy="5769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6835">
                  <a:extLst>
                    <a:ext uri="{9D8B030D-6E8A-4147-A177-3AD203B41FA5}">
                      <a16:colId xmlns:a16="http://schemas.microsoft.com/office/drawing/2014/main" val="3018587874"/>
                    </a:ext>
                  </a:extLst>
                </a:gridCol>
                <a:gridCol w="8582685">
                  <a:extLst>
                    <a:ext uri="{9D8B030D-6E8A-4147-A177-3AD203B41FA5}">
                      <a16:colId xmlns:a16="http://schemas.microsoft.com/office/drawing/2014/main" val="1288538112"/>
                    </a:ext>
                  </a:extLst>
                </a:gridCol>
                <a:gridCol w="1068246">
                  <a:extLst>
                    <a:ext uri="{9D8B030D-6E8A-4147-A177-3AD203B41FA5}">
                      <a16:colId xmlns:a16="http://schemas.microsoft.com/office/drawing/2014/main" val="1585327717"/>
                    </a:ext>
                  </a:extLst>
                </a:gridCol>
                <a:gridCol w="1782846">
                  <a:extLst>
                    <a:ext uri="{9D8B030D-6E8A-4147-A177-3AD203B41FA5}">
                      <a16:colId xmlns:a16="http://schemas.microsoft.com/office/drawing/2014/main" val="1748492561"/>
                    </a:ext>
                  </a:extLst>
                </a:gridCol>
              </a:tblGrid>
              <a:tr h="109026"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kk-K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</a:t>
                      </a:r>
                      <a:endParaRPr lang="kk-K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Классы</a:t>
                      </a:r>
                      <a:endParaRPr lang="kk-K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</a:t>
                      </a:r>
                      <a:endParaRPr lang="kk-K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/>
                </a:tc>
                <a:extLst>
                  <a:ext uri="{0D108BD9-81ED-4DB2-BD59-A6C34878D82A}">
                    <a16:rowId xmlns:a16="http://schemas.microsoft.com/office/drawing/2014/main" val="2509567155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kk-K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k-K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kumimoji="0" lang="ru-RU" altLang="kk-K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диагностика</a:t>
                      </a:r>
                      <a:endParaRPr kumimoji="0" lang="kk-KZ" altLang="kk-K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extLst>
                  <a:ext uri="{0D108BD9-81ED-4DB2-BD59-A6C34878D82A}">
                    <a16:rowId xmlns:a16="http://schemas.microsoft.com/office/drawing/2014/main" val="1625563906"/>
                  </a:ext>
                </a:extLst>
              </a:tr>
              <a:tr h="293929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Исследование уровня учебной мотивации (методика «Диагностика структуры учебной мотивации», методика для диагностики учебной мотивации школьников М.В, Матюхиной)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631994022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по выявлению профильной направленности (дифференциально-диагностический опросник «Я предпочту», модифицированная методика «Карта интересов» А.Е.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Голомштока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402724234"/>
                  </a:ext>
                </a:extLst>
              </a:tr>
              <a:tr h="304852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уровня интеллектуального развития (ГИТ)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857415928"/>
                  </a:ext>
                </a:extLst>
              </a:tr>
              <a:tr h="226111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уровня развития словесно-логического мышления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(методика исследования словесно-логического мышления Э.Ф.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Замбацявичене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63524214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Повторная диагностика учащихся, имеющих низкий уровень самооценки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4-10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920697374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Повторная диагностика учащихся, имеющих высокий уровень тревожности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4-9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196494448"/>
                  </a:ext>
                </a:extLst>
              </a:tr>
              <a:tr h="419913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Повторная диагностика учащихся, имеющих высокий уровень агрессии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4-10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851708064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Повторная диагностика уровня интеллектуального развития (методика «МЭДИС», вариант В)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564727389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Повторная диагностика уровня адаптации учащихся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215525129"/>
                  </a:ext>
                </a:extLst>
              </a:tr>
              <a:tr h="435528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Повторная диагностика уровня тревожности у пятиклассников в период адаптации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537968474"/>
                  </a:ext>
                </a:extLst>
              </a:tr>
              <a:tr h="24394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индивидуальных особенностей детей, состоящих на учете в группе риска, ВШК, ОДН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4-9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600015341"/>
                  </a:ext>
                </a:extLst>
              </a:tr>
              <a:tr h="273406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Индивидуальная и групповая диагностика родителей, учителей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запросу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384067543"/>
                  </a:ext>
                </a:extLst>
              </a:tr>
              <a:tr h="266654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Исследование уровня учебной мотивации (методика «Диагностика структуры учебной мотивации», методика для диагностики учебной мотивации школьников М.В, Матюхиной)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311137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356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085602"/>
              </p:ext>
            </p:extLst>
          </p:nvPr>
        </p:nvGraphicFramePr>
        <p:xfrm>
          <a:off x="226336" y="81975"/>
          <a:ext cx="11823826" cy="6697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102">
                  <a:extLst>
                    <a:ext uri="{9D8B030D-6E8A-4147-A177-3AD203B41FA5}">
                      <a16:colId xmlns:a16="http://schemas.microsoft.com/office/drawing/2014/main" val="3018587874"/>
                    </a:ext>
                  </a:extLst>
                </a:gridCol>
                <a:gridCol w="8120946">
                  <a:extLst>
                    <a:ext uri="{9D8B030D-6E8A-4147-A177-3AD203B41FA5}">
                      <a16:colId xmlns:a16="http://schemas.microsoft.com/office/drawing/2014/main" val="1288538112"/>
                    </a:ext>
                  </a:extLst>
                </a:gridCol>
                <a:gridCol w="1401959">
                  <a:extLst>
                    <a:ext uri="{9D8B030D-6E8A-4147-A177-3AD203B41FA5}">
                      <a16:colId xmlns:a16="http://schemas.microsoft.com/office/drawing/2014/main" val="1585327717"/>
                    </a:ext>
                  </a:extLst>
                </a:gridCol>
                <a:gridCol w="1775819">
                  <a:extLst>
                    <a:ext uri="{9D8B030D-6E8A-4147-A177-3AD203B41FA5}">
                      <a16:colId xmlns:a16="http://schemas.microsoft.com/office/drawing/2014/main" val="1748492561"/>
                    </a:ext>
                  </a:extLst>
                </a:gridCol>
              </a:tblGrid>
              <a:tr h="339540"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kk-K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</a:t>
                      </a:r>
                      <a:endParaRPr lang="kk-K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Классы</a:t>
                      </a:r>
                      <a:endParaRPr lang="kk-K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</a:t>
                      </a:r>
                      <a:endParaRPr lang="kk-K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/>
                </a:tc>
                <a:extLst>
                  <a:ext uri="{0D108BD9-81ED-4DB2-BD59-A6C34878D82A}">
                    <a16:rowId xmlns:a16="http://schemas.microsoft.com/office/drawing/2014/main" val="2509567155"/>
                  </a:ext>
                </a:extLst>
              </a:tr>
              <a:tr h="311657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kk-KZ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Коррекционно-развивающая работа</a:t>
                      </a:r>
                      <a:endParaRPr lang="kk-KZ" sz="14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extLst>
                  <a:ext uri="{0D108BD9-81ED-4DB2-BD59-A6C34878D82A}">
                    <a16:rowId xmlns:a16="http://schemas.microsoft.com/office/drawing/2014/main" val="1625563906"/>
                  </a:ext>
                </a:extLst>
              </a:tr>
              <a:tr h="352029">
                <a:tc>
                  <a:txBody>
                    <a:bodyPr/>
                    <a:lstStyle/>
                    <a:p>
                      <a:pPr indent="8001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-1016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Групповая и индивидуальная работа с детьми с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ЗПР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2-4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сентябрь-май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631994022"/>
                  </a:ext>
                </a:extLst>
              </a:tr>
              <a:tr h="352029">
                <a:tc>
                  <a:txBody>
                    <a:bodyPr/>
                    <a:lstStyle/>
                    <a:p>
                      <a:pPr indent="8001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-1016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Групповая и индивидуальная работа с учащимися, состоящими на учете в группе риска, ВШК, ОДН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4-10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сентябрь-май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402724234"/>
                  </a:ext>
                </a:extLst>
              </a:tr>
              <a:tr h="352029">
                <a:tc>
                  <a:txBody>
                    <a:bodyPr/>
                    <a:lstStyle/>
                    <a:p>
                      <a:pPr indent="8001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-1016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Тренинги, классные часы, беседы, развивающие занятия по профилактике суицидального поведения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2-10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сентябрь-май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857415928"/>
                  </a:ext>
                </a:extLst>
              </a:tr>
              <a:tr h="352029">
                <a:tc>
                  <a:txBody>
                    <a:bodyPr/>
                    <a:lstStyle/>
                    <a:p>
                      <a:pPr indent="8001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-1016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Тренинги, классные часы, беседы, развивающие занятия по пропаганде ЗОЖ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2-10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сентябрь-май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63524214"/>
                  </a:ext>
                </a:extLst>
              </a:tr>
              <a:tr h="352029">
                <a:tc>
                  <a:txBody>
                    <a:bodyPr/>
                    <a:lstStyle/>
                    <a:p>
                      <a:pPr indent="8001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-1016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эмоционально-волевой сферы личности, социальных качеств и коммуникативной культуры, учащихся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2-9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сентябрь-май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920697374"/>
                  </a:ext>
                </a:extLst>
              </a:tr>
              <a:tr h="352029">
                <a:tc>
                  <a:txBody>
                    <a:bodyPr/>
                    <a:lstStyle/>
                    <a:p>
                      <a:pPr indent="8001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-1016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Тренинги для родителей по актуальной на данный период времени тематике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сентябрь, ноябрь, январь, апрель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196494448"/>
                  </a:ext>
                </a:extLst>
              </a:tr>
              <a:tr h="352029">
                <a:tc>
                  <a:txBody>
                    <a:bodyPr/>
                    <a:lstStyle/>
                    <a:p>
                      <a:pPr indent="8001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-1016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Адаптационные тренинги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1, 5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октябрь-ноябрь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851708064"/>
                  </a:ext>
                </a:extLst>
              </a:tr>
              <a:tr h="352029">
                <a:tc>
                  <a:txBody>
                    <a:bodyPr/>
                    <a:lstStyle/>
                    <a:p>
                      <a:pPr indent="8001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-1016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Тренинги, классные часы, беседы, развивающие занятия по профилактике насилия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2-10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564727389"/>
                  </a:ext>
                </a:extLst>
              </a:tr>
              <a:tr h="352029">
                <a:tc>
                  <a:txBody>
                    <a:bodyPr/>
                    <a:lstStyle/>
                    <a:p>
                      <a:pPr indent="8001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-1016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 по развитию познавательной сферы учащихся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2-5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октябрь-апрель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215525129"/>
                  </a:ext>
                </a:extLst>
              </a:tr>
              <a:tr h="352029">
                <a:tc>
                  <a:txBody>
                    <a:bodyPr/>
                    <a:lstStyle/>
                    <a:p>
                      <a:pPr indent="8001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-1016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Развивающая работа с различными категориями детей: инвалиды, учащиеся из неблагополучных семей, одаренные дети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1-10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октябрь-апрель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537968474"/>
                  </a:ext>
                </a:extLst>
              </a:tr>
              <a:tr h="352029">
                <a:tc>
                  <a:txBody>
                    <a:bodyPr/>
                    <a:lstStyle/>
                    <a:p>
                      <a:pPr indent="8001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-1016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Психокоррекционная работа по невовлечению в социальные эпидемии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3-10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ноябрь-февраль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600015341"/>
                  </a:ext>
                </a:extLst>
              </a:tr>
              <a:tr h="352029">
                <a:tc>
                  <a:txBody>
                    <a:bodyPr/>
                    <a:lstStyle/>
                    <a:p>
                      <a:pPr indent="8001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-1016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Тренинги, классные часы, беседы, развивающие занятия по формированию толерантности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2-10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384067543"/>
                  </a:ext>
                </a:extLst>
              </a:tr>
              <a:tr h="352029">
                <a:tc>
                  <a:txBody>
                    <a:bodyPr/>
                    <a:lstStyle/>
                    <a:p>
                      <a:pPr indent="8001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-1016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Психологическое сопровождение учащихся в период подготовки к ВОУД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9-10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ноябрь-февраль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311137291"/>
                  </a:ext>
                </a:extLst>
              </a:tr>
              <a:tr h="352029">
                <a:tc>
                  <a:txBody>
                    <a:bodyPr/>
                    <a:lstStyle/>
                    <a:p>
                      <a:pPr indent="8001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-1016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Профориентационная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работа с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учащимися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9-10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ноябрь, февраль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164815591"/>
                  </a:ext>
                </a:extLst>
              </a:tr>
              <a:tr h="352029">
                <a:tc>
                  <a:txBody>
                    <a:bodyPr/>
                    <a:lstStyle/>
                    <a:p>
                      <a:pPr indent="8001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-1016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Тренинговая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работа по формированию психологического благополучия педагогов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ноябрь, январь, март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165058169"/>
                  </a:ext>
                </a:extLst>
              </a:tr>
              <a:tr h="352029">
                <a:tc>
                  <a:txBody>
                    <a:bodyPr/>
                    <a:lstStyle/>
                    <a:p>
                      <a:pPr indent="8001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-1016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Групповая коррекционно-развивающая работа с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дезадаптированными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учащимися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декабрь-май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036018292"/>
                  </a:ext>
                </a:extLst>
              </a:tr>
              <a:tr h="352029">
                <a:tc>
                  <a:txBody>
                    <a:bodyPr/>
                    <a:lstStyle/>
                    <a:p>
                      <a:pPr indent="8001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-1016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Групповая коррекционно-развивающая работа с дезадаптированными учащимися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январь-май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714133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54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20">
            <a:extLst>
              <a:ext uri="{FF2B5EF4-FFF2-40B4-BE49-F238E27FC236}">
                <a16:creationId xmlns:a16="http://schemas.microsoft.com/office/drawing/2014/main" id="{FD77C35C-B8EC-4D40-9FD0-F0E8A21A52AD}"/>
              </a:ext>
            </a:extLst>
          </p:cNvPr>
          <p:cNvCxnSpPr>
            <a:cxnSpLocks/>
          </p:cNvCxnSpPr>
          <p:nvPr/>
        </p:nvCxnSpPr>
        <p:spPr>
          <a:xfrm flipH="1">
            <a:off x="3131053" y="1013988"/>
            <a:ext cx="19538" cy="5195105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51468" y="2298695"/>
            <a:ext cx="2690907" cy="4235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Широкому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распространению </a:t>
            </a:r>
            <a:r>
              <a:rPr lang="ru-RU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аутодеструктивного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поведения среди подростков в современном обществе способствует целый ряд факторов: </a:t>
            </a:r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стремительное развитие новых технологий; </a:t>
            </a:r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доступность неограниченной в условиях интернета информации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разрастание сети компьютерных игр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негативное влияние некоторых деструктивных аспектов семейного воспитания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непрерывное возрастание стрессовых ситуаций.</a:t>
            </a:r>
            <a:endParaRPr lang="kk-KZ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51469" y="846227"/>
            <a:ext cx="2506388" cy="1384995"/>
          </a:xfrm>
          <a:prstGeom prst="rect">
            <a:avLst/>
          </a:prstGeom>
          <a:ln w="3175">
            <a:noFill/>
            <a:prstDash val="dash"/>
          </a:ln>
        </p:spPr>
        <p:txBody>
          <a:bodyPr wrap="square">
            <a:spAutoFit/>
          </a:bodyPr>
          <a:lstStyle/>
          <a:p>
            <a:pPr algn="ctr" defTabSz="134543"/>
            <a:r>
              <a:rPr 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Аутодеструктивное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поведение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форма отклоняющегося от нормы (</a:t>
            </a:r>
            <a:r>
              <a:rPr lang="ru-RU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девиантного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поведения, нацеленного на причинение вреда своему физическому или психическому здоровью</a:t>
            </a:r>
            <a:endParaRPr lang="kk-KZ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35802" y="156153"/>
            <a:ext cx="11823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АУТОДЕСТРУКТИВНОЕ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ПОВЕДЕНИЯ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ПОДРОСТКОВ</a:t>
            </a:r>
            <a:endParaRPr lang="kk-KZ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V="1">
            <a:off x="0" y="805758"/>
            <a:ext cx="12192000" cy="1810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037846" y="4202322"/>
            <a:ext cx="7604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Суициды </a:t>
            </a:r>
            <a:r>
              <a:rPr lang="kk-KZ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городу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Петропавловск</a:t>
            </a:r>
            <a:endParaRPr lang="kk-KZ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714497"/>
              </p:ext>
            </p:extLst>
          </p:nvPr>
        </p:nvGraphicFramePr>
        <p:xfrm>
          <a:off x="3548958" y="1328650"/>
          <a:ext cx="7892631" cy="2773680"/>
        </p:xfrm>
        <a:graphic>
          <a:graphicData uri="http://schemas.openxmlformats.org/drawingml/2006/table">
            <a:tbl>
              <a:tblPr firstRow="1" firstCol="1" bandRow="1"/>
              <a:tblGrid>
                <a:gridCol w="2630877">
                  <a:extLst>
                    <a:ext uri="{9D8B030D-6E8A-4147-A177-3AD203B41FA5}">
                      <a16:colId xmlns:a16="http://schemas.microsoft.com/office/drawing/2014/main" val="1540864171"/>
                    </a:ext>
                  </a:extLst>
                </a:gridCol>
                <a:gridCol w="2630877">
                  <a:extLst>
                    <a:ext uri="{9D8B030D-6E8A-4147-A177-3AD203B41FA5}">
                      <a16:colId xmlns:a16="http://schemas.microsoft.com/office/drawing/2014/main" val="3312833009"/>
                    </a:ext>
                  </a:extLst>
                </a:gridCol>
                <a:gridCol w="2630877">
                  <a:extLst>
                    <a:ext uri="{9D8B030D-6E8A-4147-A177-3AD203B41FA5}">
                      <a16:colId xmlns:a16="http://schemas.microsoft.com/office/drawing/2014/main" val="6808770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  -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kk-KZ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год  -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kk-KZ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год -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kk-KZ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80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КГУ «Средняя  школа № 10 имени Н.К. Крупской»</a:t>
                      </a:r>
                      <a:endParaRPr lang="kk-KZ" sz="12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КГУ «Средняя школа № 6 им. </a:t>
                      </a:r>
                      <a:r>
                        <a:rPr lang="ru-RU" sz="1200" kern="120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Кожабергена</a:t>
                      </a: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Жырау</a:t>
                      </a: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</a:t>
                      </a:r>
                      <a:endParaRPr lang="kk-KZ" sz="12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КГУ «Средняя  школа № 10 имени Н.К. Крупской»</a:t>
                      </a:r>
                      <a:endParaRPr lang="kk-KZ" sz="12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endParaRPr lang="kk-KZ" sz="12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0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КГУ «Гимназия «БЭСТ»</a:t>
                      </a:r>
                      <a:endParaRPr lang="kk-KZ" sz="12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endParaRPr lang="kk-KZ" sz="12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КГУ «Средняя школа № 1 им. М. </a:t>
                      </a:r>
                      <a:r>
                        <a:rPr lang="ru-RU" sz="1200" kern="120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Айтхожина</a:t>
                      </a: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</a:t>
                      </a:r>
                      <a:endParaRPr lang="kk-KZ" sz="12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КГУ «Средняя школа  №1 им. Мурата </a:t>
                      </a:r>
                      <a:r>
                        <a:rPr lang="ru-RU" sz="1200" kern="120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Айтхожина</a:t>
                      </a: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 </a:t>
                      </a:r>
                      <a:endParaRPr lang="kk-KZ" sz="12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endParaRPr lang="kk-KZ" sz="12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52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КГУ «Средняя  школа № 40 им. Д.М. Карбышева»</a:t>
                      </a:r>
                      <a:endParaRPr lang="kk-KZ" sz="1200" kern="120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КГУ  «Общеобразовательная средняя школа №27»</a:t>
                      </a:r>
                      <a:endParaRPr lang="kk-KZ" sz="1200" kern="120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КГУ «IT- школа-лицей им. М. Жумабаева»</a:t>
                      </a:r>
                      <a:endParaRPr lang="kk-KZ" sz="12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327593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endParaRPr lang="kk-KZ" sz="12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Назарбаев - интеллектуальная школа</a:t>
                      </a:r>
                      <a:endParaRPr lang="kk-KZ" sz="1200" kern="120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КГУ «Средняя школа № 2 им. </a:t>
                      </a:r>
                      <a:r>
                        <a:rPr lang="ru-RU" sz="1200" kern="120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Смагула</a:t>
                      </a: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Садуакасова</a:t>
                      </a: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</a:t>
                      </a:r>
                      <a:endParaRPr lang="kk-KZ" sz="12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77578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КГУ «Первый городской общеобразовательный IT- лицей»</a:t>
                      </a:r>
                      <a:endParaRPr lang="kk-KZ" sz="1200" kern="120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КГУ «Средняя школа № 44»</a:t>
                      </a:r>
                      <a:endParaRPr lang="kk-KZ" sz="12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3537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endParaRPr lang="kk-KZ" sz="1200" kern="120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КГУ «Школа-детский сад № 26»</a:t>
                      </a:r>
                      <a:endParaRPr lang="kk-KZ" sz="12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1496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КГУ «Средняя школа № 4»</a:t>
                      </a:r>
                      <a:endParaRPr lang="kk-KZ" sz="12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8952251"/>
                  </a:ext>
                </a:extLst>
              </a:tr>
            </a:tbl>
          </a:graphicData>
        </a:graphic>
      </p:graphicFrame>
      <p:sp>
        <p:nvSpPr>
          <p:cNvPr id="57" name="Прямоугольник 56"/>
          <p:cNvSpPr/>
          <p:nvPr/>
        </p:nvSpPr>
        <p:spPr>
          <a:xfrm>
            <a:off x="3764732" y="920881"/>
            <a:ext cx="76049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Попытки суицида </a:t>
            </a:r>
            <a:r>
              <a:rPr lang="kk-KZ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городу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Петропавловск</a:t>
            </a:r>
            <a:endParaRPr lang="kk-KZ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734116"/>
              </p:ext>
            </p:extLst>
          </p:nvPr>
        </p:nvGraphicFramePr>
        <p:xfrm>
          <a:off x="3620871" y="4914933"/>
          <a:ext cx="7892631" cy="579120"/>
        </p:xfrm>
        <a:graphic>
          <a:graphicData uri="http://schemas.openxmlformats.org/drawingml/2006/table">
            <a:tbl>
              <a:tblPr firstRow="1" firstCol="1" bandRow="1"/>
              <a:tblGrid>
                <a:gridCol w="2630877">
                  <a:extLst>
                    <a:ext uri="{9D8B030D-6E8A-4147-A177-3AD203B41FA5}">
                      <a16:colId xmlns:a16="http://schemas.microsoft.com/office/drawing/2014/main" val="1328636279"/>
                    </a:ext>
                  </a:extLst>
                </a:gridCol>
                <a:gridCol w="2630877">
                  <a:extLst>
                    <a:ext uri="{9D8B030D-6E8A-4147-A177-3AD203B41FA5}">
                      <a16:colId xmlns:a16="http://schemas.microsoft.com/office/drawing/2014/main" val="1372931000"/>
                    </a:ext>
                  </a:extLst>
                </a:gridCol>
                <a:gridCol w="2630877">
                  <a:extLst>
                    <a:ext uri="{9D8B030D-6E8A-4147-A177-3AD203B41FA5}">
                      <a16:colId xmlns:a16="http://schemas.microsoft.com/office/drawing/2014/main" val="38968190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  -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kk-KZ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год  -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kk-KZ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год -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kk-KZ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599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КГУ «Средняя школа №4»</a:t>
                      </a:r>
                      <a:endParaRPr lang="kk-KZ" sz="12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КГУ «Средняя  школа № 40 им. Д.М. </a:t>
                      </a:r>
                      <a:r>
                        <a:rPr lang="ru-RU" sz="1200" kern="120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Карбышева</a:t>
                      </a: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</a:t>
                      </a:r>
                      <a:endParaRPr lang="kk-KZ" sz="12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104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369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07" t="17089" r="8644" b="5362"/>
          <a:stretch/>
        </p:blipFill>
        <p:spPr>
          <a:xfrm>
            <a:off x="367044" y="1281296"/>
            <a:ext cx="5567693" cy="28117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267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spcAft>
                <a:spcPts val="0"/>
              </a:spcAft>
            </a:pPr>
            <a:r>
              <a:rPr lang="kk-KZ" sz="2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ПСИХОЛОГИЧЕСКИЙ </a:t>
            </a:r>
            <a:r>
              <a:rPr lang="kk-KZ" sz="2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АУТОДЕСТРУКТИВНОГО ПОВЕДЕНИЯ </a:t>
            </a:r>
          </a:p>
          <a:p>
            <a:pPr indent="288290" algn="just">
              <a:spcAft>
                <a:spcPts val="0"/>
              </a:spcAft>
            </a:pPr>
            <a:r>
              <a:rPr lang="kk-KZ" sz="2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ПОДРОСТКОВОМ ВОЗРАСТЕ.</a:t>
            </a:r>
            <a:endParaRPr lang="kk-KZ" sz="20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71132" y="1112103"/>
            <a:ext cx="1164973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1A7CB10D-2A68-4C0A-39BE-43C440C05567}"/>
              </a:ext>
            </a:extLst>
          </p:cNvPr>
          <p:cNvSpPr/>
          <p:nvPr/>
        </p:nvSpPr>
        <p:spPr>
          <a:xfrm>
            <a:off x="6096000" y="1281295"/>
            <a:ext cx="5917949" cy="5508803"/>
          </a:xfrm>
          <a:prstGeom prst="round2DiagRect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Результаты: </a:t>
            </a:r>
            <a:endParaRPr lang="ru-RU" sz="1200" b="1" u="sng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u="sng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испытывали трудности в неприятие и недопонимание с близкими людьми, а именно с родителями (45%), с одноклассниками (24%), с учителями (18%), с друзьями (13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%);</a:t>
            </a:r>
            <a:endParaRPr lang="kk-KZ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молодых людей испытывали трудности в любовных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отношениях;</a:t>
            </a:r>
            <a:endParaRPr lang="kk-KZ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была депрессия из – за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одиночества;</a:t>
            </a:r>
            <a:endParaRPr lang="kk-KZ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-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испытали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буллинг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 стороны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сверстников; </a:t>
            </a:r>
            <a:endParaRPr lang="kk-KZ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участникам анкеты в подростковом возрасте не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хватало;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 со стороны родителей (они все время были заняты работой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kk-KZ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человек будучи подростком занимались нелюбимым делом (по указанию родителей посещали кружки и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секции);</a:t>
            </a:r>
            <a:endParaRPr lang="kk-KZ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опрошенных молодых людей из –за низкого материального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достатка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семьи, они не смогли воплотить свои мечты в реальность (</a:t>
            </a:r>
            <a:r>
              <a:rPr lang="ru-RU" sz="12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например, посещать </a:t>
            </a:r>
            <a:r>
              <a:rPr lang="ru-RU" sz="12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спортивные </a:t>
            </a:r>
            <a:r>
              <a:rPr lang="ru-RU" sz="12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секции, путешествовать и т.д</a:t>
            </a:r>
            <a:r>
              <a:rPr lang="ru-RU" sz="12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.);</a:t>
            </a:r>
            <a:endParaRPr lang="kk-KZ" sz="12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были проблемы с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учебой;</a:t>
            </a:r>
            <a:endParaRPr lang="kk-KZ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участников впервые в подростковом возрасте попробовали сигареты,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спиртное;</a:t>
            </a:r>
            <a:endParaRPr lang="kk-KZ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отметили, что в подростковом возрасте испытали негативные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чувства;</a:t>
            </a:r>
            <a:endParaRPr lang="kk-KZ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ПРИ ТРУДНОСТЯХ В ПОДРОСТКОВОМ ВОЗРАСТЕ: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37% обращались к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друзьям;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к родителям, 20% никому не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обращались; 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Из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опрошенных лиц, </a:t>
            </a:r>
            <a:r>
              <a:rPr lang="ru-RU" sz="12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два человека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обратились за психологической помощью к педагогу-психологу и </a:t>
            </a:r>
            <a:r>
              <a:rPr lang="ru-RU" sz="12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человек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позвонил на телефон доверия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k-KZ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08E0B998-F87B-972C-FFE5-BD13F97CDA74}"/>
              </a:ext>
            </a:extLst>
          </p:cNvPr>
          <p:cNvSpPr/>
          <p:nvPr/>
        </p:nvSpPr>
        <p:spPr>
          <a:xfrm>
            <a:off x="1855312" y="4262215"/>
            <a:ext cx="3859873" cy="207096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анкетирование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молодежи от 17 до 20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выявлению проблем и трудностей, с которыми они сталкивались в подростковом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возрасте</a:t>
            </a:r>
          </a:p>
          <a:p>
            <a:endParaRPr lang="ru-K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grizly.club/uploads/posts/2023-02/1675338303_grizly-club-p-klipart-anketa-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4" y="4093023"/>
            <a:ext cx="1327005" cy="132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138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116783" y="5303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b="1" kern="0" dirty="0">
                <a:solidFill>
                  <a:srgbClr val="00518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	</a:t>
            </a:r>
            <a:r>
              <a:rPr lang="ru-RU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СИСТЕМНЫЕ МЕРЫ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21284" y="1687131"/>
            <a:ext cx="10941089" cy="6566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ru-RU" sz="1067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67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РАЗРАБОТАНЫ И УТВЕРЖДЕНЫ</a:t>
            </a:r>
            <a:r>
              <a:rPr lang="kk-KZ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448800" y="6492876"/>
            <a:ext cx="2743200" cy="365125"/>
          </a:xfrm>
        </p:spPr>
        <p:txBody>
          <a:bodyPr/>
          <a:lstStyle/>
          <a:p>
            <a:fld id="{53B020E9-07A4-478A-9E43-1538F2ADDD71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6258" y="2322680"/>
            <a:ext cx="11262961" cy="3122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algn="just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457189" algn="l"/>
                <a:tab pos="1530312" algn="l"/>
              </a:tabLst>
            </a:pP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НОВЫЕ </a:t>
            </a: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ПРАВИЛА ДЕЯТЕЛЬНОСТИ ПСИХОЛОГИЧЕСКОЙ СЛУЖБЫ </a:t>
            </a:r>
            <a:r>
              <a:rPr lang="kk-KZ" sz="16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(приказ от 25.08.2022 г. № 377) </a:t>
            </a:r>
          </a:p>
          <a:p>
            <a:pPr marL="285744" indent="-285744" algn="just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457189" algn="l"/>
                <a:tab pos="1530312" algn="l"/>
              </a:tabLst>
            </a:pPr>
            <a:endParaRPr lang="kk-KZ" sz="1600" i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44" indent="-285744" algn="just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457189" algn="l"/>
                <a:tab pos="1530312" algn="l"/>
              </a:tabLst>
            </a:pP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ПРАВИЛА ПРОФИЛАКТИКИ ТРАВЛИ (БУЛЛИНГА) РЕБЕНКА </a:t>
            </a:r>
            <a:r>
              <a:rPr lang="kk-KZ" sz="16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(приказ от 21.12.2022 г. № 506)</a:t>
            </a:r>
            <a:endParaRPr lang="ru-RU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just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457189" algn="l"/>
                <a:tab pos="1530312" algn="l"/>
              </a:tabLst>
            </a:pPr>
            <a:endParaRPr lang="kk-KZ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МЕЖВЕДОМСТВЕННОМУ ВЗАИМОДЕЙСТВИЮ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ФАКТАМ НАСИЛИЯ </a:t>
            </a:r>
          </a:p>
          <a:p>
            <a:pPr algn="just"/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(приказ   от 31.12.2020 г. № 569)</a:t>
            </a:r>
          </a:p>
          <a:p>
            <a:pPr marL="285744" indent="-285744" algn="just">
              <a:buFont typeface="Wingdings" panose="05000000000000000000" pitchFamily="2" charset="2"/>
              <a:buChar char="Ø"/>
            </a:pPr>
            <a:endParaRPr lang="ru-RU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just">
              <a:buFont typeface="Wingdings" panose="05000000000000000000" pitchFamily="2" charset="2"/>
              <a:buChar char="Ø"/>
            </a:pP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</a:t>
            </a: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ВЕДЕНИЮ ВНУТРИШКОЛЬНОГО УЧЕТА</a:t>
            </a: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kk-KZ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(приказ    от 03.03.2023 г. № 61)</a:t>
            </a:r>
          </a:p>
          <a:p>
            <a:pPr algn="just"/>
            <a:endParaRPr lang="ru-RU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kk-KZ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just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457189" algn="l"/>
                <a:tab pos="1530312" algn="l"/>
              </a:tabLst>
            </a:pPr>
            <a:endParaRPr lang="kk-KZ" sz="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" y="5471756"/>
            <a:ext cx="663592" cy="43160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Книга бесплатно иконк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8171"/>
            <a:ext cx="859747" cy="85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3" y="3600245"/>
            <a:ext cx="626180" cy="6371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68197" y="1080305"/>
            <a:ext cx="10507575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783"/>
            <a:r>
              <a:rPr lang="ru-RU" sz="1867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2022 ГОДУ ВПЕРВЫЕ ЗАКОНОДАТЕЛЬНО ВВЕДЕНО</a:t>
            </a:r>
            <a:r>
              <a:rPr lang="ru-RU" sz="1867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ПОНЯТИЕ «ТРАВЛЯ (БУЛЛИНГ) РЕБЕНКА», </a:t>
            </a:r>
            <a:r>
              <a:rPr lang="ru-RU" sz="1867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ЗАКРЕПЛЕНО</a:t>
            </a:r>
            <a:r>
              <a:rPr lang="ru-RU" sz="1867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ПРАВО РЕБЕНКА НА ЗАЩИТУ ОТ ТРАВЛИ (БУЛЛИНГА) </a:t>
            </a:r>
            <a:endParaRPr lang="ru-RU" sz="1867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652" y="4884233"/>
            <a:ext cx="113106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 defTabSz="914377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КОНЦЕПТУАЛЬНЫХ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 ВОСПИТАНИЯ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АКЦЕНТОМ НА ВНЕДРЕНИЕ НАЦИОНАЛЬНЫХ ЦЕННОСТЕЙ И ТРАДИЦИЙ НА ВСЕХ УРОВНЯХ ОБРАЗОВАНИЯ;</a:t>
            </a:r>
          </a:p>
          <a:p>
            <a:pPr marL="380990" indent="-380990" algn="just" defTabSz="914377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algn="just" defTabSz="914377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КОМПЛЕКСНОГО ПЛАНА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ЗАЩИТЕ ДЕТЕЙ ОТ НАСИЛИЯ, ПРЕВЕНЦИИ СУИЦИДА И ОБЕСПЕЧЕНИЯ ИХ ПРАВ И БЛАГОПОЛУЧИЯ НА 2023-2025 ГОДЫ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52" y="1162597"/>
            <a:ext cx="417408" cy="8259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0" y="672029"/>
            <a:ext cx="11844681" cy="250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792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47216DA-1912-4C0B-A893-D5E707CB14E5}"/>
              </a:ext>
            </a:extLst>
          </p:cNvPr>
          <p:cNvSpPr txBox="1"/>
          <p:nvPr/>
        </p:nvSpPr>
        <p:spPr>
          <a:xfrm>
            <a:off x="271132" y="1880543"/>
            <a:ext cx="4049542" cy="11318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defPPr>
              <a:defRPr lang="ru-RU"/>
            </a:defPPr>
            <a:lvl1pPr>
              <a:defRPr sz="1600" b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b="0" dirty="0">
                <a:solidFill>
                  <a:srgbClr val="002060"/>
                </a:solidFill>
              </a:rPr>
              <a:t>осуществить социально-диагностическую диагностику по выявлению склонности к </a:t>
            </a:r>
            <a:r>
              <a:rPr lang="ru-RU" sz="1400" b="0" dirty="0" err="1">
                <a:solidFill>
                  <a:srgbClr val="002060"/>
                </a:solidFill>
              </a:rPr>
              <a:t>аутодеструктивному</a:t>
            </a:r>
            <a:r>
              <a:rPr lang="ru-RU" sz="1400" b="0" dirty="0">
                <a:solidFill>
                  <a:srgbClr val="002060"/>
                </a:solidFill>
              </a:rPr>
              <a:t> поведению и его причин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7216DA-1912-4C0B-A893-D5E707CB14E5}"/>
              </a:ext>
            </a:extLst>
          </p:cNvPr>
          <p:cNvSpPr txBox="1"/>
          <p:nvPr/>
        </p:nvSpPr>
        <p:spPr>
          <a:xfrm>
            <a:off x="271133" y="4238194"/>
            <a:ext cx="4049541" cy="991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600" b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k-KZ" sz="1143" b="0" dirty="0">
              <a:solidFill>
                <a:schemeClr val="tx1"/>
              </a:solidFill>
            </a:endParaRPr>
          </a:p>
          <a:p>
            <a:endParaRPr lang="ru-RU" sz="1143" b="0" dirty="0">
              <a:solidFill>
                <a:schemeClr val="tx1"/>
              </a:solidFill>
            </a:endParaRPr>
          </a:p>
          <a:p>
            <a:r>
              <a:rPr lang="ru-RU" sz="1400" b="0" dirty="0">
                <a:solidFill>
                  <a:srgbClr val="002060"/>
                </a:solidFill>
              </a:rPr>
              <a:t>межведомственное взаимодействие со специалистами различных учреждений и организаций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7216DA-1912-4C0B-A893-D5E707CB14E5}"/>
              </a:ext>
            </a:extLst>
          </p:cNvPr>
          <p:cNvSpPr txBox="1"/>
          <p:nvPr/>
        </p:nvSpPr>
        <p:spPr>
          <a:xfrm>
            <a:off x="271133" y="5380906"/>
            <a:ext cx="4049542" cy="12970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600" b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sz="1143" b="0" dirty="0">
              <a:solidFill>
                <a:schemeClr val="tx1"/>
              </a:solidFill>
            </a:endParaRPr>
          </a:p>
          <a:p>
            <a:endParaRPr lang="ru-RU" sz="1143" b="0" dirty="0">
              <a:solidFill>
                <a:schemeClr val="tx1"/>
              </a:solidFill>
            </a:endParaRPr>
          </a:p>
          <a:p>
            <a:r>
              <a:rPr lang="ru-RU" sz="1400" b="0" dirty="0">
                <a:solidFill>
                  <a:srgbClr val="002060"/>
                </a:solidFill>
              </a:rPr>
              <a:t>осуществлять информационно-просветительскую работу с учащимися и их родителями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7216DA-1912-4C0B-A893-D5E707CB14E5}"/>
              </a:ext>
            </a:extLst>
          </p:cNvPr>
          <p:cNvSpPr txBox="1"/>
          <p:nvPr/>
        </p:nvSpPr>
        <p:spPr>
          <a:xfrm>
            <a:off x="271132" y="3095943"/>
            <a:ext cx="4049542" cy="1099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defPPr>
              <a:defRPr lang="ru-RU"/>
            </a:defPPr>
            <a:lvl1pPr>
              <a:defRPr sz="1600" b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sz="1143" b="0" dirty="0">
              <a:solidFill>
                <a:schemeClr val="tx1"/>
              </a:solidFill>
            </a:endParaRPr>
          </a:p>
          <a:p>
            <a:r>
              <a:rPr lang="ru-RU" sz="1400" b="0" dirty="0">
                <a:solidFill>
                  <a:srgbClr val="002060"/>
                </a:solidFill>
              </a:rPr>
              <a:t>осуществлять социально-профилактическую работу с учащимися , склонными к </a:t>
            </a:r>
            <a:r>
              <a:rPr lang="ru-RU" sz="1400" b="0" dirty="0" err="1">
                <a:solidFill>
                  <a:srgbClr val="002060"/>
                </a:solidFill>
              </a:rPr>
              <a:t>аутодеструктивному</a:t>
            </a:r>
            <a:r>
              <a:rPr lang="ru-RU" sz="1400" b="0" dirty="0">
                <a:solidFill>
                  <a:srgbClr val="002060"/>
                </a:solidFill>
              </a:rPr>
              <a:t> поведению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4375142" y="2976433"/>
            <a:ext cx="598715" cy="179884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3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BAC95C-5278-4D70-9AB2-564CBD27CE6A}"/>
              </a:ext>
            </a:extLst>
          </p:cNvPr>
          <p:cNvSpPr txBox="1"/>
          <p:nvPr/>
        </p:nvSpPr>
        <p:spPr>
          <a:xfrm>
            <a:off x="488510" y="882808"/>
            <a:ext cx="11214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1429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работу по предупреждение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аутодеструктивного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поведения,  формировать жизнестойкость у детей, готовность противостоять негативным явлениям, развитие здорового образа жизни.</a:t>
            </a:r>
            <a:endParaRPr lang="kk-K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45674" y="-178776"/>
            <a:ext cx="1087962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kk-KZ" dirty="0"/>
          </a:p>
          <a:p>
            <a:pPr algn="ctr"/>
            <a:r>
              <a:rPr lang="ru-RU" sz="2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Программы</a:t>
            </a:r>
            <a:endParaRPr lang="kk-KZ" sz="20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«ПРОФИЛАКТИКА АУТОДЕСТРУКТИВНОГО ПОВЕДЕНИЯ ПОДРОСТКОВ В ШКОЛЕ»</a:t>
            </a:r>
            <a:endParaRPr lang="kk-KZ" sz="20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kk-KZ" sz="20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72253" y="1623219"/>
            <a:ext cx="1337292" cy="2416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6"/>
          </a:p>
        </p:txBody>
      </p:sp>
      <p:sp>
        <p:nvSpPr>
          <p:cNvPr id="29" name="Прямоугольник 28"/>
          <p:cNvSpPr/>
          <p:nvPr/>
        </p:nvSpPr>
        <p:spPr>
          <a:xfrm>
            <a:off x="1846908" y="1607498"/>
            <a:ext cx="1262638" cy="29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8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1: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688623" y="2976433"/>
            <a:ext cx="1337292" cy="2416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6"/>
          </a:p>
        </p:txBody>
      </p:sp>
      <p:sp>
        <p:nvSpPr>
          <p:cNvPr id="31" name="Прямоугольник 30"/>
          <p:cNvSpPr/>
          <p:nvPr/>
        </p:nvSpPr>
        <p:spPr>
          <a:xfrm>
            <a:off x="1693149" y="2954229"/>
            <a:ext cx="1105147" cy="29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8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2: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690659" y="4249947"/>
            <a:ext cx="1337292" cy="2416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6"/>
          </a:p>
        </p:txBody>
      </p:sp>
      <p:sp>
        <p:nvSpPr>
          <p:cNvPr id="33" name="Прямоугольник 32"/>
          <p:cNvSpPr/>
          <p:nvPr/>
        </p:nvSpPr>
        <p:spPr>
          <a:xfrm>
            <a:off x="1695185" y="4227742"/>
            <a:ext cx="1105147" cy="29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8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3: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691262" y="5391319"/>
            <a:ext cx="1337292" cy="2416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6"/>
          </a:p>
        </p:txBody>
      </p:sp>
      <p:sp>
        <p:nvSpPr>
          <p:cNvPr id="35" name="Прямоугольник 34"/>
          <p:cNvSpPr/>
          <p:nvPr/>
        </p:nvSpPr>
        <p:spPr>
          <a:xfrm>
            <a:off x="1695788" y="5369115"/>
            <a:ext cx="1105147" cy="29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8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3: 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0" y="814812"/>
            <a:ext cx="11925300" cy="4243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176361"/>
              </p:ext>
            </p:extLst>
          </p:nvPr>
        </p:nvGraphicFramePr>
        <p:xfrm>
          <a:off x="5028325" y="1493142"/>
          <a:ext cx="6896975" cy="4974853"/>
        </p:xfrm>
        <a:graphic>
          <a:graphicData uri="http://schemas.openxmlformats.org/drawingml/2006/table">
            <a:tbl>
              <a:tblPr firstRow="1" firstCol="1" bandRow="1"/>
              <a:tblGrid>
                <a:gridCol w="2187287">
                  <a:extLst>
                    <a:ext uri="{9D8B030D-6E8A-4147-A177-3AD203B41FA5}">
                      <a16:colId xmlns:a16="http://schemas.microsoft.com/office/drawing/2014/main" val="2581772564"/>
                    </a:ext>
                  </a:extLst>
                </a:gridCol>
                <a:gridCol w="1436255">
                  <a:extLst>
                    <a:ext uri="{9D8B030D-6E8A-4147-A177-3AD203B41FA5}">
                      <a16:colId xmlns:a16="http://schemas.microsoft.com/office/drawing/2014/main" val="4075893918"/>
                    </a:ext>
                  </a:extLst>
                </a:gridCol>
                <a:gridCol w="881432">
                  <a:extLst>
                    <a:ext uri="{9D8B030D-6E8A-4147-A177-3AD203B41FA5}">
                      <a16:colId xmlns:a16="http://schemas.microsoft.com/office/drawing/2014/main" val="1391976195"/>
                    </a:ext>
                  </a:extLst>
                </a:gridCol>
                <a:gridCol w="2392001">
                  <a:extLst>
                    <a:ext uri="{9D8B030D-6E8A-4147-A177-3AD203B41FA5}">
                      <a16:colId xmlns:a16="http://schemas.microsoft.com/office/drawing/2014/main" val="2718502177"/>
                    </a:ext>
                  </a:extLst>
                </a:gridCol>
              </a:tblGrid>
              <a:tr h="353765">
                <a:tc gridSpan="2"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982345" algn="l"/>
                        </a:tabLs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Научно-методическое направление</a:t>
                      </a:r>
                      <a:endParaRPr lang="kk-KZ" sz="1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359" marR="17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Диагностическо-аналитическое</a:t>
                      </a:r>
                      <a:r>
                        <a:rPr lang="ru-RU" sz="10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направление</a:t>
                      </a:r>
                      <a:endParaRPr lang="kk-KZ" sz="1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359" marR="17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604211"/>
                  </a:ext>
                </a:extLst>
              </a:tr>
              <a:tr h="450420">
                <a:tc gridSpan="2"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Цель:</a:t>
                      </a:r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повышение психолого-педагогической культуры педагогов и родителей посредством семинаров, мастер-классов и школы для родителей</a:t>
                      </a:r>
                      <a:endParaRPr lang="kk-KZ" sz="10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359" marR="17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Цель: </a:t>
                      </a:r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экспресс и углубленная диагностика проявлений </a:t>
                      </a:r>
                      <a:r>
                        <a:rPr lang="ru-RU" sz="1000" kern="1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аутодеструктивного</a:t>
                      </a:r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поведения.</a:t>
                      </a:r>
                      <a:endParaRPr lang="kk-KZ" sz="10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359" marR="17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151805"/>
                  </a:ext>
                </a:extLst>
              </a:tr>
              <a:tr h="300280">
                <a:tc gridSpan="2"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Семинары и мастер-классы для педагогов-психологов и педагогов</a:t>
                      </a:r>
                      <a:endParaRPr lang="kk-KZ" sz="10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359" marR="17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Мониторинг психолого-педагогического статуса учащегося</a:t>
                      </a:r>
                      <a:endParaRPr lang="kk-KZ" sz="10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359" marR="17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216777"/>
                  </a:ext>
                </a:extLst>
              </a:tr>
              <a:tr h="300280">
                <a:tc gridSpan="2"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Школа для родителей</a:t>
                      </a:r>
                      <a:endParaRPr lang="kk-KZ" sz="10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359" marR="17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групповых и индивидуальных обследований учащихся</a:t>
                      </a:r>
                      <a:endParaRPr lang="kk-KZ" sz="10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359" marR="17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421023"/>
                  </a:ext>
                </a:extLst>
              </a:tr>
              <a:tr h="300280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Профилактическое направление</a:t>
                      </a:r>
                      <a:endParaRPr lang="kk-KZ" sz="1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359" marR="17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Коррекционно-развивающее направление</a:t>
                      </a:r>
                      <a:endParaRPr lang="kk-KZ" sz="1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359" marR="17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Консультативно-просветительское направление</a:t>
                      </a:r>
                      <a:endParaRPr lang="kk-KZ" sz="1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359" marR="17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204468"/>
                  </a:ext>
                </a:extLst>
              </a:tr>
              <a:tr h="450420"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Цель</a:t>
                      </a:r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предупреждение </a:t>
                      </a:r>
                      <a:r>
                        <a:rPr lang="ru-RU" sz="1000" kern="1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аутодеструктивного</a:t>
                      </a:r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поведения</a:t>
                      </a:r>
                      <a:endParaRPr lang="kk-KZ" sz="10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359" marR="17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Цель</a:t>
                      </a:r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обеспечение продуктивного психического развития и становления личности</a:t>
                      </a:r>
                      <a:endParaRPr lang="kk-KZ" sz="10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359" marR="17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Цель:</a:t>
                      </a:r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формирование психологической культуры субъектов образовательного процесса</a:t>
                      </a:r>
                      <a:endParaRPr lang="kk-KZ" sz="10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359" marR="17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457201"/>
                  </a:ext>
                </a:extLst>
              </a:tr>
              <a:tr h="601226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Учебно-методический комплект «Я и мое здоровье»</a:t>
                      </a:r>
                      <a:endParaRPr lang="kk-KZ" sz="10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359" marR="17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Цикл </a:t>
                      </a:r>
                      <a:r>
                        <a:rPr lang="ru-RU" sz="1000" kern="1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психокоррекционных</a:t>
                      </a:r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занятий «Сделай себя сам</a:t>
                      </a:r>
                      <a:r>
                        <a:rPr lang="ru-RU" sz="10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  <a:endParaRPr lang="kk-KZ" sz="10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359" marR="17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Тематические групповые консультации для родителей начальной школы.</a:t>
                      </a:r>
                      <a:endParaRPr lang="kk-KZ" sz="10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359" marR="17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234621"/>
                  </a:ext>
                </a:extLst>
              </a:tr>
              <a:tr h="600560">
                <a:tc rowSpan="2"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Программа «Профилактика употребления </a:t>
                      </a:r>
                      <a:r>
                        <a:rPr lang="ru-RU" sz="1000" kern="1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психоактивных</a:t>
                      </a:r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веществ и распространения социально значимых заболеваний в молодежной среде»</a:t>
                      </a:r>
                      <a:endParaRPr lang="kk-KZ" sz="10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359" marR="17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Психолого-развивающая программа «Я – подросток. Встречи с самими собой и другими», (для обучающихся 6-8-х классов)</a:t>
                      </a:r>
                      <a:endParaRPr lang="kk-KZ" sz="10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359" marR="17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Индивидуальные консультации для родителей (по запросу)</a:t>
                      </a:r>
                      <a:endParaRPr lang="kk-KZ" sz="10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indent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kk-KZ" sz="10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359" marR="17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663988"/>
                  </a:ext>
                </a:extLst>
              </a:tr>
              <a:tr h="733214">
                <a:tc v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Психолого-профилактическая программа «Профилактика </a:t>
                      </a:r>
                      <a:r>
                        <a:rPr lang="ru-RU" sz="1000" kern="1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аутодеструктивного</a:t>
                      </a:r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поведения подростков»</a:t>
                      </a:r>
                      <a:endParaRPr lang="kk-KZ" sz="10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359" marR="17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тематические родительские собрания</a:t>
                      </a:r>
                      <a:endParaRPr lang="kk-KZ" sz="10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359" marR="17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080168"/>
                  </a:ext>
                </a:extLst>
              </a:tr>
              <a:tr h="293285">
                <a:tc rowSpan="2"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Методический комплект «Профилактика распространения социально значимых заболеваний в подростковой среде</a:t>
                      </a:r>
                      <a:endParaRPr lang="kk-KZ" sz="10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359" marR="17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Классные часы «Профилактика </a:t>
                      </a:r>
                      <a:r>
                        <a:rPr lang="ru-RU" sz="1000" kern="1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аутодеструктивного</a:t>
                      </a:r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поведения подростков»</a:t>
                      </a:r>
                      <a:endParaRPr lang="kk-KZ" sz="10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359" marR="17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Оформление стендов, листовки.</a:t>
                      </a:r>
                      <a:endParaRPr lang="kk-KZ" sz="10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359" marR="17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953291"/>
                  </a:ext>
                </a:extLst>
              </a:tr>
              <a:tr h="554963">
                <a:tc v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Социально-значимые акции.</a:t>
                      </a:r>
                      <a:endParaRPr lang="kk-KZ" sz="10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359" marR="17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999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90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Прямая соединительная линия 75"/>
          <p:cNvCxnSpPr/>
          <p:nvPr/>
        </p:nvCxnSpPr>
        <p:spPr>
          <a:xfrm>
            <a:off x="0" y="530855"/>
            <a:ext cx="11791932" cy="4896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 bwMode="auto">
          <a:xfrm>
            <a:off x="1267484" y="7635"/>
            <a:ext cx="10915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РАБОТЫ ПСИХОЛОГИЧЕСКОЙ СЛУЖБЫ </a:t>
            </a:r>
            <a:endParaRPr lang="ru-RU" sz="28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1369" y="1466119"/>
            <a:ext cx="3257144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</a:t>
            </a:r>
          </a:p>
          <a:p>
            <a:pPr algn="ctr"/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научных исследований проблемам методологии и теории практической психологии образования</a:t>
            </a:r>
            <a:endParaRPr lang="ru-RU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77947" y="1480442"/>
            <a:ext cx="3228635" cy="15388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endParaRPr lang="ru-RU" sz="2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единого, </a:t>
            </a:r>
          </a:p>
          <a:p>
            <a:pPr algn="ctr"/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контакт-центра</a:t>
            </a:r>
            <a:endParaRPr lang="ru-RU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85821" y="4392764"/>
            <a:ext cx="3228635" cy="186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Организационный</a:t>
            </a:r>
          </a:p>
          <a:p>
            <a:pPr algn="ctr"/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действенной структуры психологической службы образования </a:t>
            </a:r>
            <a:endParaRPr lang="ru-RU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85821" y="1480442"/>
            <a:ext cx="3233671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Прикладной</a:t>
            </a:r>
          </a:p>
          <a:p>
            <a:pPr algn="ctr"/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психологических знаний работниками образования </a:t>
            </a:r>
            <a:endParaRPr lang="ru-RU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3019" y="4469708"/>
            <a:ext cx="3257144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Практический</a:t>
            </a:r>
          </a:p>
          <a:p>
            <a:pPr algn="ctr"/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грамотное использование знаний психологий, методов</a:t>
            </a:r>
            <a:endParaRPr lang="ru-RU" sz="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577948" y="4400536"/>
            <a:ext cx="3228634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ПЕДАГОГИЧЕСКОЙ ПОДДЕРЖКИ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</a:t>
            </a:r>
          </a:p>
          <a:p>
            <a:pPr algn="ctr"/>
            <a:endParaRPr lang="ru-RU" sz="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101D2E5-8604-467B-928B-6FA54B497F73}"/>
              </a:ext>
            </a:extLst>
          </p:cNvPr>
          <p:cNvSpPr/>
          <p:nvPr/>
        </p:nvSpPr>
        <p:spPr>
          <a:xfrm>
            <a:off x="2108352" y="761391"/>
            <a:ext cx="673916" cy="616574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32" name="Google Shape;8730;p76"/>
          <p:cNvGrpSpPr/>
          <p:nvPr/>
        </p:nvGrpSpPr>
        <p:grpSpPr>
          <a:xfrm>
            <a:off x="2252109" y="824360"/>
            <a:ext cx="513407" cy="426978"/>
            <a:chOff x="-6690625" y="3631325"/>
            <a:chExt cx="307225" cy="292225"/>
          </a:xfrm>
          <a:solidFill>
            <a:schemeClr val="bg1"/>
          </a:solidFill>
        </p:grpSpPr>
        <p:sp>
          <p:nvSpPr>
            <p:cNvPr id="33" name="Google Shape;8731;p76"/>
            <p:cNvSpPr/>
            <p:nvPr/>
          </p:nvSpPr>
          <p:spPr>
            <a:xfrm>
              <a:off x="-6690625" y="3631325"/>
              <a:ext cx="222925" cy="292225"/>
            </a:xfrm>
            <a:custGeom>
              <a:avLst/>
              <a:gdLst/>
              <a:ahLst/>
              <a:cxnLst/>
              <a:rect l="l" t="t" r="r" b="b"/>
              <a:pathLst>
                <a:path w="8917" h="11689" extrusionOk="0">
                  <a:moveTo>
                    <a:pt x="5861" y="2773"/>
                  </a:moveTo>
                  <a:cubicBezTo>
                    <a:pt x="6270" y="2773"/>
                    <a:pt x="6333" y="3435"/>
                    <a:pt x="5861" y="3435"/>
                  </a:cubicBezTo>
                  <a:lnTo>
                    <a:pt x="3813" y="3435"/>
                  </a:lnTo>
                  <a:cubicBezTo>
                    <a:pt x="3372" y="3435"/>
                    <a:pt x="3340" y="2773"/>
                    <a:pt x="3813" y="2773"/>
                  </a:cubicBezTo>
                  <a:close/>
                  <a:moveTo>
                    <a:pt x="2742" y="0"/>
                  </a:move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lnTo>
                    <a:pt x="1" y="2741"/>
                  </a:lnTo>
                  <a:lnTo>
                    <a:pt x="1" y="10649"/>
                  </a:lnTo>
                  <a:cubicBezTo>
                    <a:pt x="1" y="11216"/>
                    <a:pt x="473" y="11689"/>
                    <a:pt x="1009" y="11689"/>
                  </a:cubicBezTo>
                  <a:lnTo>
                    <a:pt x="7909" y="11689"/>
                  </a:lnTo>
                  <a:cubicBezTo>
                    <a:pt x="8444" y="11689"/>
                    <a:pt x="8917" y="11248"/>
                    <a:pt x="8917" y="10649"/>
                  </a:cubicBezTo>
                  <a:lnTo>
                    <a:pt x="8917" y="7751"/>
                  </a:lnTo>
                  <a:lnTo>
                    <a:pt x="6491" y="10177"/>
                  </a:lnTo>
                  <a:cubicBezTo>
                    <a:pt x="6491" y="10271"/>
                    <a:pt x="6428" y="10303"/>
                    <a:pt x="6365" y="10303"/>
                  </a:cubicBezTo>
                  <a:lnTo>
                    <a:pt x="4317" y="10901"/>
                  </a:lnTo>
                  <a:cubicBezTo>
                    <a:pt x="4198" y="10938"/>
                    <a:pt x="4080" y="10955"/>
                    <a:pt x="3967" y="10955"/>
                  </a:cubicBezTo>
                  <a:cubicBezTo>
                    <a:pt x="3209" y="10955"/>
                    <a:pt x="2625" y="10192"/>
                    <a:pt x="2899" y="9452"/>
                  </a:cubicBezTo>
                  <a:lnTo>
                    <a:pt x="3057" y="8979"/>
                  </a:lnTo>
                  <a:lnTo>
                    <a:pt x="1765" y="8979"/>
                  </a:lnTo>
                  <a:cubicBezTo>
                    <a:pt x="1324" y="8979"/>
                    <a:pt x="1293" y="8255"/>
                    <a:pt x="1765" y="8255"/>
                  </a:cubicBezTo>
                  <a:lnTo>
                    <a:pt x="3277" y="8255"/>
                  </a:lnTo>
                  <a:lnTo>
                    <a:pt x="3529" y="7593"/>
                  </a:lnTo>
                  <a:lnTo>
                    <a:pt x="1797" y="7593"/>
                  </a:lnTo>
                  <a:cubicBezTo>
                    <a:pt x="1356" y="7593"/>
                    <a:pt x="1324" y="6869"/>
                    <a:pt x="1797" y="6869"/>
                  </a:cubicBezTo>
                  <a:lnTo>
                    <a:pt x="4034" y="6869"/>
                  </a:lnTo>
                  <a:lnTo>
                    <a:pt x="4695" y="6207"/>
                  </a:lnTo>
                  <a:lnTo>
                    <a:pt x="1765" y="6207"/>
                  </a:lnTo>
                  <a:cubicBezTo>
                    <a:pt x="1324" y="6207"/>
                    <a:pt x="1293" y="5514"/>
                    <a:pt x="1765" y="5514"/>
                  </a:cubicBezTo>
                  <a:lnTo>
                    <a:pt x="5388" y="5514"/>
                  </a:lnTo>
                  <a:lnTo>
                    <a:pt x="6050" y="4821"/>
                  </a:lnTo>
                  <a:lnTo>
                    <a:pt x="1734" y="4821"/>
                  </a:lnTo>
                  <a:cubicBezTo>
                    <a:pt x="1293" y="4821"/>
                    <a:pt x="1261" y="4128"/>
                    <a:pt x="1734" y="4128"/>
                  </a:cubicBezTo>
                  <a:lnTo>
                    <a:pt x="6711" y="4128"/>
                  </a:lnTo>
                  <a:cubicBezTo>
                    <a:pt x="6963" y="3876"/>
                    <a:pt x="8696" y="2080"/>
                    <a:pt x="8917" y="1891"/>
                  </a:cubicBezTo>
                  <a:lnTo>
                    <a:pt x="8917" y="1009"/>
                  </a:lnTo>
                  <a:cubicBezTo>
                    <a:pt x="8917" y="473"/>
                    <a:pt x="8507" y="0"/>
                    <a:pt x="79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35" name="Google Shape;8732;p76"/>
            <p:cNvSpPr/>
            <p:nvPr/>
          </p:nvSpPr>
          <p:spPr>
            <a:xfrm>
              <a:off x="-6604350" y="3832175"/>
              <a:ext cx="58675" cy="56550"/>
            </a:xfrm>
            <a:custGeom>
              <a:avLst/>
              <a:gdLst/>
              <a:ahLst/>
              <a:cxnLst/>
              <a:rect l="l" t="t" r="r" b="b"/>
              <a:pathLst>
                <a:path w="2347" h="2262" extrusionOk="0">
                  <a:moveTo>
                    <a:pt x="614" y="0"/>
                  </a:moveTo>
                  <a:lnTo>
                    <a:pt x="110" y="1607"/>
                  </a:lnTo>
                  <a:cubicBezTo>
                    <a:pt x="1" y="1934"/>
                    <a:pt x="222" y="2262"/>
                    <a:pt x="550" y="2262"/>
                  </a:cubicBezTo>
                  <a:cubicBezTo>
                    <a:pt x="600" y="2262"/>
                    <a:pt x="654" y="2254"/>
                    <a:pt x="709" y="2237"/>
                  </a:cubicBezTo>
                  <a:lnTo>
                    <a:pt x="2347" y="1701"/>
                  </a:lnTo>
                  <a:lnTo>
                    <a:pt x="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36" name="Google Shape;8733;p76"/>
            <p:cNvSpPr/>
            <p:nvPr/>
          </p:nvSpPr>
          <p:spPr>
            <a:xfrm>
              <a:off x="-6470875" y="3684775"/>
              <a:ext cx="87475" cy="71800"/>
            </a:xfrm>
            <a:custGeom>
              <a:avLst/>
              <a:gdLst/>
              <a:ahLst/>
              <a:cxnLst/>
              <a:rect l="l" t="t" r="r" b="b"/>
              <a:pathLst>
                <a:path w="3499" h="2872" extrusionOk="0">
                  <a:moveTo>
                    <a:pt x="1479" y="1"/>
                  </a:moveTo>
                  <a:cubicBezTo>
                    <a:pt x="1176" y="1"/>
                    <a:pt x="868" y="114"/>
                    <a:pt x="599" y="383"/>
                  </a:cubicBezTo>
                  <a:lnTo>
                    <a:pt x="1" y="950"/>
                  </a:lnTo>
                  <a:lnTo>
                    <a:pt x="1954" y="2872"/>
                  </a:lnTo>
                  <a:lnTo>
                    <a:pt x="2521" y="2305"/>
                  </a:lnTo>
                  <a:cubicBezTo>
                    <a:pt x="3498" y="1352"/>
                    <a:pt x="2524" y="1"/>
                    <a:pt x="14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37" name="Google Shape;8734;p76"/>
            <p:cNvSpPr/>
            <p:nvPr/>
          </p:nvSpPr>
          <p:spPr>
            <a:xfrm>
              <a:off x="-6578775" y="3721900"/>
              <a:ext cx="143375" cy="143375"/>
            </a:xfrm>
            <a:custGeom>
              <a:avLst/>
              <a:gdLst/>
              <a:ahLst/>
              <a:cxnLst/>
              <a:rect l="l" t="t" r="r" b="b"/>
              <a:pathLst>
                <a:path w="5735" h="5735" extrusionOk="0">
                  <a:moveTo>
                    <a:pt x="3813" y="1"/>
                  </a:moveTo>
                  <a:lnTo>
                    <a:pt x="1" y="3813"/>
                  </a:lnTo>
                  <a:lnTo>
                    <a:pt x="1922" y="5734"/>
                  </a:lnTo>
                  <a:lnTo>
                    <a:pt x="4474" y="3183"/>
                  </a:lnTo>
                  <a:lnTo>
                    <a:pt x="5734" y="1922"/>
                  </a:lnTo>
                  <a:lnTo>
                    <a:pt x="38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38" name="Google Shape;8735;p76"/>
            <p:cNvSpPr/>
            <p:nvPr/>
          </p:nvSpPr>
          <p:spPr>
            <a:xfrm>
              <a:off x="-6685100" y="3636850"/>
              <a:ext cx="47275" cy="46475"/>
            </a:xfrm>
            <a:custGeom>
              <a:avLst/>
              <a:gdLst/>
              <a:ahLst/>
              <a:cxnLst/>
              <a:rect l="l" t="t" r="r" b="b"/>
              <a:pathLst>
                <a:path w="1891" h="1859" extrusionOk="0">
                  <a:moveTo>
                    <a:pt x="1891" y="0"/>
                  </a:moveTo>
                  <a:lnTo>
                    <a:pt x="0" y="1859"/>
                  </a:lnTo>
                  <a:lnTo>
                    <a:pt x="1891" y="1859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 panose="020B0502020202020204" pitchFamily="34" charset="0"/>
              </a:endParaRPr>
            </a:p>
          </p:txBody>
        </p:sp>
      </p:grpSp>
      <p:pic>
        <p:nvPicPr>
          <p:cNvPr id="40" name="Picture 2" descr="Обучение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085" y="3690328"/>
            <a:ext cx="684900" cy="684900"/>
          </a:xfrm>
          <a:prstGeom prst="rect">
            <a:avLst/>
          </a:prstGeom>
          <a:effectLst>
            <a:outerShdw blurRad="63500" sx="105000" sy="105000" algn="ctr" rotWithShape="0">
              <a:schemeClr val="bg1">
                <a:lumMod val="7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405080" y="6568860"/>
            <a:ext cx="2743200" cy="365125"/>
          </a:xfrm>
        </p:spPr>
        <p:txBody>
          <a:bodyPr/>
          <a:lstStyle/>
          <a:p>
            <a:fld id="{53B020E9-07A4-478A-9E43-1538F2ADDD71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3" descr="C:\Users\ovechkina.yuliya\Downloads\pngegg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153" y="747470"/>
            <a:ext cx="620634" cy="70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C:\Users\ovechkina.yuliya\Downloads\kisspng-social-security-5b1e8ec7be4503.1636477615287292877794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979" y="737068"/>
            <a:ext cx="862851" cy="60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12" y="3654090"/>
            <a:ext cx="575407" cy="64339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482" y="3651947"/>
            <a:ext cx="890649" cy="59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70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Прямоугольник 2"/>
          <p:cNvSpPr/>
          <p:nvPr/>
        </p:nvSpPr>
        <p:spPr>
          <a:xfrm>
            <a:off x="534155" y="365125"/>
            <a:ext cx="11389258" cy="55399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228600" algn="ctr" fontAlgn="base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Годовой план </a:t>
            </a:r>
            <a:endParaRPr lang="kk-KZ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ctr" fontAlgn="base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 педагога –психолога общеобразовательной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школы (образец)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ctr" fontAlgn="base">
              <a:spcAft>
                <a:spcPts val="0"/>
              </a:spcAft>
            </a:pPr>
            <a:endParaRPr lang="kk-KZ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 fontAlgn="base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сохранение психологического здоровья учащихся, создание благоприятного социально-психологического климата в организации образования и оказание поддержки участникам образовательного процесса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9580" algn="just" fontAlgn="base">
              <a:spcAft>
                <a:spcPts val="0"/>
              </a:spcAft>
            </a:pPr>
            <a:endParaRPr lang="kk-KZ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ctr" fontAlgn="base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задачи деятельности педагога-психолога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228600" algn="ctr" fontAlgn="base">
              <a:spcAft>
                <a:spcPts val="0"/>
              </a:spcAft>
            </a:pPr>
            <a:endParaRPr lang="kk-KZ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 fontAlgn="base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1.Содействие полноценному личностному и интеллектуальному развитию детей на каждом возрастном этапе, формирование у них способности к самовоспитанию  и саморазвитию.</a:t>
            </a:r>
            <a:endParaRPr lang="kk-KZ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 fontAlgn="base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2.Обеспечение индивидуального подхода к каждому учащемуся на основе психолого-педагогического изучения его личности.</a:t>
            </a:r>
            <a:endParaRPr lang="kk-KZ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 fontAlgn="base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3.Проведение психологической диагностики и развитие творческого потенциала учащихся</a:t>
            </a:r>
            <a:endParaRPr lang="kk-KZ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 fontAlgn="base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4.Осуществление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психокоррекционной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работы по решению психологических трудностей и проблем учащихся</a:t>
            </a:r>
            <a:endParaRPr lang="kk-KZ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 fontAlgn="base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5. Охрана психологического здоровья учащихся</a:t>
            </a:r>
            <a:endParaRPr lang="kk-KZ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 fontAlgn="base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6.Оказание консультативной помощи родителям и педагогам в решении психологических проблем и в выборе оптимальных методов учебно-воспитательной работы</a:t>
            </a:r>
            <a:endParaRPr lang="kk-KZ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 fontAlgn="base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7.Повышение психолого-педагогической компетентности субъектов образовательного процесса  </a:t>
            </a:r>
            <a:endParaRPr lang="kk-KZ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6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212829"/>
              </p:ext>
            </p:extLst>
          </p:nvPr>
        </p:nvGraphicFramePr>
        <p:xfrm>
          <a:off x="160694" y="174505"/>
          <a:ext cx="11870612" cy="7030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974">
                  <a:extLst>
                    <a:ext uri="{9D8B030D-6E8A-4147-A177-3AD203B41FA5}">
                      <a16:colId xmlns:a16="http://schemas.microsoft.com/office/drawing/2014/main" val="3018587874"/>
                    </a:ext>
                  </a:extLst>
                </a:gridCol>
                <a:gridCol w="8147286">
                  <a:extLst>
                    <a:ext uri="{9D8B030D-6E8A-4147-A177-3AD203B41FA5}">
                      <a16:colId xmlns:a16="http://schemas.microsoft.com/office/drawing/2014/main" val="1288538112"/>
                    </a:ext>
                  </a:extLst>
                </a:gridCol>
                <a:gridCol w="1407506">
                  <a:extLst>
                    <a:ext uri="{9D8B030D-6E8A-4147-A177-3AD203B41FA5}">
                      <a16:colId xmlns:a16="http://schemas.microsoft.com/office/drawing/2014/main" val="1585327717"/>
                    </a:ext>
                  </a:extLst>
                </a:gridCol>
                <a:gridCol w="1782846">
                  <a:extLst>
                    <a:ext uri="{9D8B030D-6E8A-4147-A177-3AD203B41FA5}">
                      <a16:colId xmlns:a16="http://schemas.microsoft.com/office/drawing/2014/main" val="1748492561"/>
                    </a:ext>
                  </a:extLst>
                </a:gridCol>
              </a:tblGrid>
              <a:tr h="109026"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kk-K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</a:t>
                      </a:r>
                      <a:endParaRPr lang="kk-K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Классы</a:t>
                      </a:r>
                      <a:endParaRPr lang="kk-K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</a:t>
                      </a:r>
                      <a:endParaRPr lang="kk-K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/>
                </a:tc>
                <a:extLst>
                  <a:ext uri="{0D108BD9-81ED-4DB2-BD59-A6C34878D82A}">
                    <a16:rowId xmlns:a16="http://schemas.microsoft.com/office/drawing/2014/main" val="2509567155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kk-K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k-K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kumimoji="0" lang="ru-RU" altLang="kk-K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диагностика</a:t>
                      </a:r>
                      <a:endParaRPr kumimoji="0" lang="kk-KZ" altLang="kk-K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extLst>
                  <a:ext uri="{0D108BD9-81ED-4DB2-BD59-A6C34878D82A}">
                    <a16:rowId xmlns:a16="http://schemas.microsoft.com/office/drawing/2014/main" val="1625563906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kk-K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Диагностика психологической готовности к обучению в школе (входная диагностика)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сентябрь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extLst>
                  <a:ext uri="{0D108BD9-81ED-4DB2-BD59-A6C34878D82A}">
                    <a16:rowId xmlns:a16="http://schemas.microsoft.com/office/drawing/2014/main" val="3631994022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kk-K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Изучение социальной структуры классных коллективов (методика «Социометрия»)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2-4, 6-10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сентябрь</a:t>
                      </a:r>
                      <a:endParaRPr lang="kk-K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extLst>
                  <a:ext uri="{0D108BD9-81ED-4DB2-BD59-A6C34878D82A}">
                    <a16:rowId xmlns:a16="http://schemas.microsoft.com/office/drawing/2014/main" val="1402724234"/>
                  </a:ext>
                </a:extLst>
              </a:tr>
              <a:tr h="304852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kk-K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Диагностика суицидального риска (методика «Карта риска суицида»)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2-10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сентябрь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extLst>
                  <a:ext uri="{0D108BD9-81ED-4DB2-BD59-A6C34878D82A}">
                    <a16:rowId xmlns:a16="http://schemas.microsoft.com/office/drawing/2014/main" val="1857415928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kk-K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Диагностика 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самооценки, уровня семейного благополучия и тревожности (методика «Кинетический рисунок семьи»)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k-K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</a:t>
                      </a:r>
                      <a:endParaRPr lang="kk-K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extLst>
                  <a:ext uri="{0D108BD9-81ED-4DB2-BD59-A6C34878D82A}">
                    <a16:rowId xmlns:a16="http://schemas.microsoft.com/office/drawing/2014/main" val="163524214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kk-K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Диагностика социальных эмоций и ценностных ориентаций (методика «Домики»)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k-K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</a:t>
                      </a:r>
                      <a:endParaRPr lang="kk-K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extLst>
                  <a:ext uri="{0D108BD9-81ED-4DB2-BD59-A6C34878D82A}">
                    <a16:rowId xmlns:a16="http://schemas.microsoft.com/office/drawing/2014/main" val="1920697374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kk-K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Диагностика уровня интеллектуального развития (методика «МЭДИС», вариант А)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k-K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</a:t>
                      </a:r>
                      <a:endParaRPr lang="kk-K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extLst>
                  <a:ext uri="{0D108BD9-81ED-4DB2-BD59-A6C34878D82A}">
                    <a16:rowId xmlns:a16="http://schemas.microsoft.com/office/drawing/2014/main" val="4196494448"/>
                  </a:ext>
                </a:extLst>
              </a:tr>
              <a:tr h="419913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kk-K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Исследование уровня учебной мотивации (методика «Диагностика структуры учебной мотивации», методика «Направленность на приобретение знаний», анкета «Диагностика школьной мотивации»)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</a:t>
                      </a:r>
                      <a:endParaRPr lang="kk-K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</a:t>
                      </a:r>
                      <a:endParaRPr lang="kk-K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extLst>
                  <a:ext uri="{0D108BD9-81ED-4DB2-BD59-A6C34878D82A}">
                    <a16:rowId xmlns:a16="http://schemas.microsoft.com/office/drawing/2014/main" val="1851708064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kk-K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Диагностика уровня самооценки (методика Г.Н. Казанцевой)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kk-K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</a:t>
                      </a:r>
                      <a:endParaRPr lang="kk-K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extLst>
                  <a:ext uri="{0D108BD9-81ED-4DB2-BD59-A6C34878D82A}">
                    <a16:rowId xmlns:a16="http://schemas.microsoft.com/office/drawing/2014/main" val="1564727389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kk-K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Диагностика уровня агрессии (опросник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Басса-Дарки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адаптация Л.Г.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Почебута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</a:t>
                      </a:r>
                      <a:endParaRPr lang="kk-K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extLst>
                  <a:ext uri="{0D108BD9-81ED-4DB2-BD59-A6C34878D82A}">
                    <a16:rowId xmlns:a16="http://schemas.microsoft.com/office/drawing/2014/main" val="3215525129"/>
                  </a:ext>
                </a:extLst>
              </a:tr>
              <a:tr h="523542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kk-K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Проективная диагностика личности (методика «Дом-дерево-человек», методика «Несуществующее животное», методика «Человек под дождем»), проективная диагностика особенностей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внутриклассных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отношений (методика «Рисунок класса»)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extLst>
                  <a:ext uri="{0D108BD9-81ED-4DB2-BD59-A6C34878D82A}">
                    <a16:rowId xmlns:a16="http://schemas.microsoft.com/office/drawing/2014/main" val="3537968474"/>
                  </a:ext>
                </a:extLst>
              </a:tr>
              <a:tr h="109026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kk-K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 «Самооценка психических состояний»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6-10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extLst>
                  <a:ext uri="{0D108BD9-81ED-4DB2-BD59-A6C34878D82A}">
                    <a16:rowId xmlns:a16="http://schemas.microsoft.com/office/drawing/2014/main" val="600015341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kk-K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Диагностика уровня школьной тревожности (тест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Филлипса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6-10</a:t>
                      </a:r>
                      <a:endParaRPr lang="kk-K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extLst>
                  <a:ext uri="{0D108BD9-81ED-4DB2-BD59-A6C34878D82A}">
                    <a16:rowId xmlns:a16="http://schemas.microsoft.com/office/drawing/2014/main" val="3384067543"/>
                  </a:ext>
                </a:extLst>
              </a:tr>
              <a:tr h="109026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kk-K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Диагностика уровня тревожности (опросник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Кондаша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kk-K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ноябрь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extLst>
                  <a:ext uri="{0D108BD9-81ED-4DB2-BD59-A6C34878D82A}">
                    <a16:rowId xmlns:a16="http://schemas.microsoft.com/office/drawing/2014/main" val="1311137291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kk-K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Диагностика уровня агрессии (опросник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Басса-Дарки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адаптация Л.Г.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Почебута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kk-K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ноябрь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extLst>
                  <a:ext uri="{0D108BD9-81ED-4DB2-BD59-A6C34878D82A}">
                    <a16:rowId xmlns:a16="http://schemas.microsoft.com/office/drawing/2014/main" val="3164815591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kk-K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Диагностика уровня самооценки (методика «Лесенка», методика «Как у тебя с самооценкой»)</a:t>
                      </a:r>
                      <a:endParaRPr lang="kk-K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</a:t>
                      </a:r>
                      <a:endParaRPr lang="kk-K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ноябрь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extLst>
                  <a:ext uri="{0D108BD9-81ED-4DB2-BD59-A6C34878D82A}">
                    <a16:rowId xmlns:a16="http://schemas.microsoft.com/office/drawing/2014/main" val="1165058169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kk-K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Диагностика уровня адаптации учащихся (методика Л.М. Ковалевой)</a:t>
                      </a:r>
                      <a:endParaRPr lang="kk-K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k-K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ноябрь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extLst>
                  <a:ext uri="{0D108BD9-81ED-4DB2-BD59-A6C34878D82A}">
                    <a16:rowId xmlns:a16="http://schemas.microsoft.com/office/drawing/2014/main" val="3036018292"/>
                  </a:ext>
                </a:extLst>
              </a:tr>
              <a:tr h="344058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kk-K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Изучение социальной структуры классных коллективов (методика «Социометрия»)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kk-K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ноябрь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extLst>
                  <a:ext uri="{0D108BD9-81ED-4DB2-BD59-A6C34878D82A}">
                    <a16:rowId xmlns:a16="http://schemas.microsoft.com/office/drawing/2014/main" val="1714133638"/>
                  </a:ext>
                </a:extLst>
              </a:tr>
              <a:tr h="316284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kk-K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Диагностика уровня тревожности у пятиклассников в период адаптации (экспресс-методика «Выявление тревожности у пятиклассников в период адаптации»)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ноябрь</a:t>
                      </a: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extLst>
                  <a:ext uri="{0D108BD9-81ED-4DB2-BD59-A6C34878D82A}">
                    <a16:rowId xmlns:a16="http://schemas.microsoft.com/office/drawing/2014/main" val="2178867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251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537446"/>
              </p:ext>
            </p:extLst>
          </p:nvPr>
        </p:nvGraphicFramePr>
        <p:xfrm>
          <a:off x="224068" y="93024"/>
          <a:ext cx="11870612" cy="6539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300">
                  <a:extLst>
                    <a:ext uri="{9D8B030D-6E8A-4147-A177-3AD203B41FA5}">
                      <a16:colId xmlns:a16="http://schemas.microsoft.com/office/drawing/2014/main" val="3018587874"/>
                    </a:ext>
                  </a:extLst>
                </a:gridCol>
                <a:gridCol w="8673220">
                  <a:extLst>
                    <a:ext uri="{9D8B030D-6E8A-4147-A177-3AD203B41FA5}">
                      <a16:colId xmlns:a16="http://schemas.microsoft.com/office/drawing/2014/main" val="1288538112"/>
                    </a:ext>
                  </a:extLst>
                </a:gridCol>
                <a:gridCol w="1068246">
                  <a:extLst>
                    <a:ext uri="{9D8B030D-6E8A-4147-A177-3AD203B41FA5}">
                      <a16:colId xmlns:a16="http://schemas.microsoft.com/office/drawing/2014/main" val="1585327717"/>
                    </a:ext>
                  </a:extLst>
                </a:gridCol>
                <a:gridCol w="1782846">
                  <a:extLst>
                    <a:ext uri="{9D8B030D-6E8A-4147-A177-3AD203B41FA5}">
                      <a16:colId xmlns:a16="http://schemas.microsoft.com/office/drawing/2014/main" val="1748492561"/>
                    </a:ext>
                  </a:extLst>
                </a:gridCol>
              </a:tblGrid>
              <a:tr h="109026"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kk-K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</a:t>
                      </a:r>
                      <a:endParaRPr lang="kk-K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Классы</a:t>
                      </a:r>
                      <a:endParaRPr lang="kk-K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</a:t>
                      </a:r>
                      <a:endParaRPr lang="kk-K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/>
                </a:tc>
                <a:extLst>
                  <a:ext uri="{0D108BD9-81ED-4DB2-BD59-A6C34878D82A}">
                    <a16:rowId xmlns:a16="http://schemas.microsoft.com/office/drawing/2014/main" val="2509567155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kk-K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9" marR="2699" marT="2699" marB="2699"/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k-K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kumimoji="0" lang="ru-RU" altLang="kk-K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диагностика</a:t>
                      </a:r>
                      <a:endParaRPr kumimoji="0" lang="kk-KZ" altLang="kk-K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kk-K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99" marR="2699" marT="2699" marB="2699" anchor="ctr"/>
                </a:tc>
                <a:extLst>
                  <a:ext uri="{0D108BD9-81ED-4DB2-BD59-A6C34878D82A}">
                    <a16:rowId xmlns:a16="http://schemas.microsoft.com/office/drawing/2014/main" val="1625563906"/>
                  </a:ext>
                </a:extLst>
              </a:tr>
              <a:tr h="293929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уровня агрессии (опросник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Басса-Дарки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6-10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631994022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по выявлению профильной направленности (анкета «Твои профессиональные намерения», тест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Д.Голланда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определению типа личности)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9-10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402724234"/>
                  </a:ext>
                </a:extLst>
              </a:tr>
              <a:tr h="304852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толерантности и религиозной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аддикции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учащихся (экспресс-опросник «Индекс толерантности», методика определения религиозной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аддикции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Н.Н.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Телеповой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8-10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857415928"/>
                  </a:ext>
                </a:extLst>
              </a:tr>
              <a:tr h="226111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уровня развития наглядно-образного мышления (методика «Прогрессивные матрицы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Равена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63524214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стрессоустойчивости (методика «Перцептивная оценка типа стрессоустойчивости»)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920697374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уровня развития внимания (методика «Проставь значки»)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196494448"/>
                  </a:ext>
                </a:extLst>
              </a:tr>
              <a:tr h="419913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уровня развития оперативной слуховой памяти (методика «10 слов»), диагностика уровня развития образной памяти (методик «Память на образы»)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851708064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уровня развития словесно-логического мышления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(методика исследования словесно-логического мышления Э.Ф.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Замбацявичене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564727389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уровня интеллектуального развития и внимания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215525129"/>
                  </a:ext>
                </a:extLst>
              </a:tr>
              <a:tr h="435528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уровня развития оперативной слуховой памяти (методика «10 слов»), диагностика уровня развития образной памяти (методика «Память на образы»)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537968474"/>
                  </a:ext>
                </a:extLst>
              </a:tr>
              <a:tr h="24394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уровня интеллектуального развития (ШТУР)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600015341"/>
                  </a:ext>
                </a:extLst>
              </a:tr>
              <a:tr h="273406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школьной мотивации (анкета Н.Г.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Лускановой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384067543"/>
                  </a:ext>
                </a:extLst>
              </a:tr>
              <a:tr h="266654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уровня развития внимания (методика «Корректурная проба»)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311137291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уровня развития оперативной слуховой памяти (методика «10 слов»), диагностика уровня развития образной памяти (методика «Память на образы»)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164815591"/>
                  </a:ext>
                </a:extLst>
              </a:tr>
              <a:tr h="212655">
                <a:tc>
                  <a:txBody>
                    <a:bodyPr/>
                    <a:lstStyle/>
                    <a:p>
                      <a:pPr indent="8001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уровня развития словесно-логического мышления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(методика исследования словесно-логического мышления Э.Ф.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Замбацявичене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12446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kk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indent="228600" algn="ctr" fontAlgn="base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kk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165058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9545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2190</Words>
  <Application>Microsoft Office PowerPoint</Application>
  <PresentationFormat>Широкоэкранный</PresentationFormat>
  <Paragraphs>508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user®</dc:creator>
  <cp:lastModifiedBy>user®</cp:lastModifiedBy>
  <cp:revision>48</cp:revision>
  <dcterms:created xsi:type="dcterms:W3CDTF">2023-07-20T13:04:59Z</dcterms:created>
  <dcterms:modified xsi:type="dcterms:W3CDTF">2023-09-13T13:48:48Z</dcterms:modified>
</cp:coreProperties>
</file>