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1" r:id="rId3"/>
    <p:sldId id="262" r:id="rId4"/>
    <p:sldId id="267" r:id="rId5"/>
    <p:sldId id="263" r:id="rId6"/>
    <p:sldId id="264" r:id="rId7"/>
    <p:sldId id="265" r:id="rId8"/>
    <p:sldId id="256" r:id="rId9"/>
    <p:sldId id="266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728789631018E-2"/>
          <c:y val="0.8678991266265752"/>
          <c:w val="0.93120332592355914"/>
          <c:h val="0.1146836907055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6E4B-279A-4589-8523-37FF0763820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B5766-4CAE-47BD-A570-177F3BF6D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40A4-4E2B-4A31-859C-538F98525E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9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1B95-954A-4CBE-835C-A41F800BA56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6DFD0-F5CC-4522-BEEF-D38CEC8E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5661285" y="-5661285"/>
            <a:ext cx="869430" cy="12192000"/>
          </a:xfrm>
          <a:prstGeom prst="triangle">
            <a:avLst>
              <a:gd name="adj" fmla="val 1"/>
            </a:avLst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H="1" flipV="1">
            <a:off x="5661285" y="327284"/>
            <a:ext cx="869430" cy="12192000"/>
          </a:xfrm>
          <a:prstGeom prst="triangle">
            <a:avLst>
              <a:gd name="adj" fmla="val 1"/>
            </a:avLst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76" y="1138496"/>
            <a:ext cx="1452849" cy="21281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479" y="351135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Century Gothic" panose="020B0502020202020204" pitchFamily="34" charset="0"/>
              </a:rPr>
              <a:t>Актуальные вопросы </a:t>
            </a:r>
            <a:r>
              <a:rPr lang="ru-RU" sz="2000" b="1" dirty="0" smtClean="0">
                <a:latin typeface="Century Gothic" panose="020B0502020202020204" pitchFamily="34" charset="0"/>
              </a:rPr>
              <a:t>системы </a:t>
            </a:r>
            <a:r>
              <a:rPr lang="ru-RU" sz="2000" b="1" dirty="0">
                <a:latin typeface="Century Gothic" panose="020B0502020202020204" pitchFamily="34" charset="0"/>
              </a:rPr>
              <a:t>образования г. Петропавловска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10546024" y="8950"/>
            <a:ext cx="1636139" cy="1750963"/>
          </a:xfrm>
          <a:prstGeom prst="rect">
            <a:avLst/>
          </a:prstGeom>
          <a:blipFill dpi="0" rotWithShape="1">
            <a:blip r:embed="rId4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57412" y="5154976"/>
            <a:ext cx="1636139" cy="1750963"/>
          </a:xfrm>
          <a:prstGeom prst="rect">
            <a:avLst/>
          </a:prstGeom>
          <a:blipFill dpi="0" rotWithShape="1">
            <a:blip r:embed="rId4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-9526" y="3406141"/>
            <a:ext cx="12211051" cy="45719"/>
            <a:chOff x="1" y="6301076"/>
            <a:chExt cx="9143999" cy="5569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18"/>
            <p:cNvGrpSpPr>
              <a:grpSpLocks/>
            </p:cNvGrpSpPr>
            <p:nvPr/>
          </p:nvGrpSpPr>
          <p:grpSpPr bwMode="auto">
            <a:xfrm>
              <a:off x="7214631" y="6301076"/>
              <a:ext cx="1929369" cy="556948"/>
              <a:chOff x="7214631" y="6301076"/>
              <a:chExt cx="1929369" cy="55694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4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5661285" y="-5661285"/>
            <a:ext cx="869430" cy="12192000"/>
          </a:xfrm>
          <a:prstGeom prst="triangle">
            <a:avLst>
              <a:gd name="adj" fmla="val 1"/>
            </a:avLst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H="1" flipV="1">
            <a:off x="5661285" y="327284"/>
            <a:ext cx="869430" cy="12192000"/>
          </a:xfrm>
          <a:prstGeom prst="triangle">
            <a:avLst>
              <a:gd name="adj" fmla="val 1"/>
            </a:avLst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76" y="1138496"/>
            <a:ext cx="1452849" cy="21281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479" y="351135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Century Gothic" panose="020B0502020202020204" pitchFamily="34" charset="0"/>
              </a:rPr>
              <a:t>Актуальные вопросы </a:t>
            </a:r>
            <a:r>
              <a:rPr lang="ru-RU" sz="2000" b="1" dirty="0" smtClean="0">
                <a:latin typeface="Century Gothic" panose="020B0502020202020204" pitchFamily="34" charset="0"/>
              </a:rPr>
              <a:t>системы </a:t>
            </a:r>
            <a:r>
              <a:rPr lang="ru-RU" sz="2000" b="1" dirty="0">
                <a:latin typeface="Century Gothic" panose="020B0502020202020204" pitchFamily="34" charset="0"/>
              </a:rPr>
              <a:t>образования г. Петропавловска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10546024" y="8950"/>
            <a:ext cx="1636139" cy="1750963"/>
          </a:xfrm>
          <a:prstGeom prst="rect">
            <a:avLst/>
          </a:prstGeom>
          <a:blipFill dpi="0" rotWithShape="1">
            <a:blip r:embed="rId4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57412" y="5154976"/>
            <a:ext cx="1636139" cy="1750963"/>
          </a:xfrm>
          <a:prstGeom prst="rect">
            <a:avLst/>
          </a:prstGeom>
          <a:blipFill dpi="0" rotWithShape="1">
            <a:blip r:embed="rId4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-9526" y="3406141"/>
            <a:ext cx="12211051" cy="45719"/>
            <a:chOff x="1" y="6301076"/>
            <a:chExt cx="9143999" cy="5569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18"/>
            <p:cNvGrpSpPr>
              <a:grpSpLocks/>
            </p:cNvGrpSpPr>
            <p:nvPr/>
          </p:nvGrpSpPr>
          <p:grpSpPr bwMode="auto">
            <a:xfrm>
              <a:off x="7214631" y="6301076"/>
              <a:ext cx="1929369" cy="556948"/>
              <a:chOff x="7214631" y="6301076"/>
              <a:chExt cx="1929369" cy="55694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99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1FE281-9E76-CAEB-467D-8CA7199497F3}"/>
              </a:ext>
            </a:extLst>
          </p:cNvPr>
          <p:cNvGraphicFramePr/>
          <p:nvPr/>
        </p:nvGraphicFramePr>
        <p:xfrm>
          <a:off x="227737" y="1631959"/>
          <a:ext cx="3799486" cy="437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4513338" y="229205"/>
            <a:ext cx="3256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СОВМЕСТНЫЕ ПРОЕКТЫ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31402" y="943629"/>
            <a:ext cx="1967952" cy="184700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12" y="1227483"/>
            <a:ext cx="1288847" cy="128884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699331" y="3074489"/>
            <a:ext cx="4250310" cy="1194743"/>
            <a:chOff x="2587816" y="2660698"/>
            <a:chExt cx="4250310" cy="119474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587816" y="2660698"/>
              <a:ext cx="4250310" cy="1194743"/>
              <a:chOff x="904874" y="2011750"/>
              <a:chExt cx="4250310" cy="1194743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904874" y="2011750"/>
                <a:ext cx="4250310" cy="1194743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038225" y="2111094"/>
                <a:ext cx="3987020" cy="96204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114116" y="2243853"/>
                <a:ext cx="0" cy="69653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171" y="2869331"/>
              <a:ext cx="720000" cy="720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096640" y="2883321"/>
              <a:ext cx="24208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entury Gothic" panose="020B0502020202020204" pitchFamily="34" charset="0"/>
                </a:rPr>
                <a:t>Областной проект </a:t>
              </a:r>
              <a:endParaRPr lang="ru-RU" dirty="0" smtClean="0">
                <a:latin typeface="Century Gothic" panose="020B0502020202020204" pitchFamily="34" charset="0"/>
              </a:endParaRPr>
            </a:p>
            <a:p>
              <a:r>
                <a:rPr lang="ru-RU" dirty="0" smtClean="0">
                  <a:latin typeface="Century Gothic" panose="020B0502020202020204" pitchFamily="34" charset="0"/>
                </a:rPr>
                <a:t>«</a:t>
              </a:r>
              <a:r>
                <a:rPr lang="ru-RU" dirty="0">
                  <a:latin typeface="Century Gothic" panose="020B0502020202020204" pitchFamily="34" charset="0"/>
                </a:rPr>
                <a:t>ZERDELI YSTAZ»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99330" y="4789130"/>
            <a:ext cx="8227044" cy="1194743"/>
            <a:chOff x="2575020" y="3953217"/>
            <a:chExt cx="7204842" cy="119474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575020" y="3953217"/>
              <a:ext cx="7204842" cy="1194743"/>
              <a:chOff x="1011872" y="1638845"/>
              <a:chExt cx="7204842" cy="1194743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011872" y="1638845"/>
                <a:ext cx="7204842" cy="1194743"/>
                <a:chOff x="904874" y="2011750"/>
                <a:chExt cx="7204842" cy="1194743"/>
              </a:xfrm>
            </p:grpSpPr>
            <p:sp>
              <p:nvSpPr>
                <p:cNvPr id="38" name="Скругленный прямоугольник 37"/>
                <p:cNvSpPr/>
                <p:nvPr/>
              </p:nvSpPr>
              <p:spPr>
                <a:xfrm>
                  <a:off x="904874" y="2011750"/>
                  <a:ext cx="7204842" cy="119474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Скругленный прямоугольник 38"/>
                <p:cNvSpPr/>
                <p:nvPr/>
              </p:nvSpPr>
              <p:spPr>
                <a:xfrm>
                  <a:off x="1038225" y="2111094"/>
                  <a:ext cx="6924315" cy="96204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2114116" y="2243853"/>
                  <a:ext cx="0" cy="69653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377" y="1847478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4000521" y="4171725"/>
              <a:ext cx="5561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entury Gothic" panose="020B0502020202020204" pitchFamily="34" charset="0"/>
                </a:rPr>
                <a:t>Проект «Город-село» по оказанию эффективной методической помощи МКШ 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14606" y="3070680"/>
            <a:ext cx="4173108" cy="1194743"/>
            <a:chOff x="2575020" y="5328160"/>
            <a:chExt cx="4173108" cy="11947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575020" y="5328160"/>
              <a:ext cx="3111768" cy="1194743"/>
              <a:chOff x="1011872" y="1638845"/>
              <a:chExt cx="3111768" cy="1194743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1011872" y="1638845"/>
                <a:ext cx="3111768" cy="1194743"/>
                <a:chOff x="904874" y="2011750"/>
                <a:chExt cx="3111768" cy="1194743"/>
              </a:xfrm>
            </p:grpSpPr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904874" y="2011750"/>
                  <a:ext cx="3111768" cy="119474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1038225" y="2111094"/>
                  <a:ext cx="2841599" cy="96204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114116" y="2243853"/>
                  <a:ext cx="0" cy="69653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377" y="1847478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3856013" y="5544187"/>
              <a:ext cx="28921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latin typeface="Century Gothic" panose="020B0502020202020204" pitchFamily="34" charset="0"/>
                </a:rPr>
                <a:t>Подпроект</a:t>
              </a:r>
              <a:r>
                <a:rPr lang="ru-RU" dirty="0" smtClean="0">
                  <a:latin typeface="Century Gothic" panose="020B0502020202020204" pitchFamily="34" charset="0"/>
                </a:rPr>
                <a:t> </a:t>
              </a:r>
            </a:p>
            <a:p>
              <a:r>
                <a:rPr lang="ru-RU" dirty="0" smtClean="0">
                  <a:latin typeface="Century Gothic" panose="020B0502020202020204" pitchFamily="34" charset="0"/>
                </a:rPr>
                <a:t>«</a:t>
              </a:r>
              <a:r>
                <a:rPr lang="ru-RU" dirty="0" err="1" smtClean="0">
                  <a:latin typeface="Century Gothic" panose="020B0502020202020204" pitchFamily="34" charset="0"/>
                </a:rPr>
                <a:t>Байланыс</a:t>
              </a:r>
              <a:r>
                <a:rPr lang="ru-RU" dirty="0" smtClean="0">
                  <a:latin typeface="Century Gothic" panose="020B0502020202020204" pitchFamily="34" charset="0"/>
                </a:rPr>
                <a:t>»</a:t>
              </a:r>
              <a:endParaRPr lang="ru-R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6100138" y="3481686"/>
            <a:ext cx="609600" cy="304800"/>
          </a:xfrm>
          <a:prstGeom prst="rightArrow">
            <a:avLst/>
          </a:prstGeom>
          <a:gradFill>
            <a:gsLst>
              <a:gs pos="0">
                <a:srgbClr val="002060"/>
              </a:gs>
              <a:gs pos="96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4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5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-1" y="234902"/>
            <a:ext cx="12186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ПОДГОТОВКА К МЕЖДУНАРОДНЫМ ИССЛЕДОВАНИЯМ И МОДО-2024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85877" y="1228345"/>
            <a:ext cx="10966043" cy="4898135"/>
            <a:chOff x="585877" y="984505"/>
            <a:chExt cx="10966043" cy="4898135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585877" y="984505"/>
              <a:ext cx="10966043" cy="4898135"/>
              <a:chOff x="585877" y="984505"/>
              <a:chExt cx="10966043" cy="52334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Прямоугольник 72"/>
              <p:cNvSpPr/>
              <p:nvPr/>
            </p:nvSpPr>
            <p:spPr>
              <a:xfrm rot="10800000">
                <a:off x="585877" y="1615999"/>
                <a:ext cx="10966043" cy="4601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 rot="10800000">
                <a:off x="586554" y="984505"/>
                <a:ext cx="10965366" cy="631500"/>
              </a:xfrm>
              <a:prstGeom prst="rect">
                <a:avLst/>
              </a:prstGeom>
              <a:solidFill>
                <a:srgbClr val="34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737796" y="1751790"/>
              <a:ext cx="10638863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АНАЛИТИКА ПО ПРОВЕДЕННЫМ СРЕЗАМ С ОПРЕДЕЛЕНИЕМ НАИБОЛЕЕ СЛОЖНЫХ ДЛЯ ВОСПРИЯТИЯ ПРЕДМЕТОВ И ЦЕЛЕЙ ОБУЧЕНИЯ;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СТАТИСТИКА В РАЗРЕЗЕ РАЙОНОВ И ШКОЛ С ДЕТАЛИЗАЦИЕЙ ПО КАЖДОМУ УЧАЩЕМУСЯ.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52776" y="1120052"/>
              <a:ext cx="7498944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ПЛАТФОРМЕ BILIMCENTER.KZ., </a:t>
              </a:r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ДОСТУПНЫ </a:t>
              </a:r>
              <a:r>
                <a:rPr lang="ru-RU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РАЗДЕЛЫ ПЛАТФОРМЫ: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72575" y="3829509"/>
              <a:ext cx="10638862" cy="1936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ОТРАБОТАТЬ </a:t>
              </a:r>
              <a:r>
                <a:rPr lang="ru-RU" sz="1400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УЧАСТИЕ 35 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ШКОЛ ДЛЯ ПОВЫШЕНИЯ КАЧЕСТВА, ТЕХНИЧЕСКУЮ СТОРОНУ И ОРГАНИЗАЦИОННЫЕ ВОПРОСЫ</a:t>
              </a:r>
              <a:r>
                <a:rPr lang="ru-RU" sz="1400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</a:p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endPara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 ОБЕСПЕЧИТЬ ПСИХОЛОГИЧЕСКОЕ СОПРОВОЖДЕНИЕ УЧАСТНИКОВ;</a:t>
              </a:r>
              <a:endParaRPr lang="ru-RU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indent="-182563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</a:t>
              </a:r>
              <a:r>
                <a:rPr lang="ru-RU" sz="1400" dirty="0">
                  <a:solidFill>
                    <a:srgbClr val="00206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ОТВЕТСТВЕННЫМ МЕТОДИСТАМ ГОРОДСКОГО ОТДЕЛА ОБРАЗОВАНИЯ СОСТАВИТЬ ПЛАН ПОДГОТОВКИ К МЕЖДУНАРОДНЫМ ИССЛЕДОВАНИЯМ, </a:t>
              </a:r>
              <a:r>
                <a:rPr lang="ru-RU" sz="1400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МОДО, ОЗНО </a:t>
              </a:r>
              <a:r>
                <a:rPr lang="ru-RU" sz="14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НОВЫЙ УЧЕБНЫЙ ГОД. 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815341" y="3210403"/>
              <a:ext cx="1548822" cy="434340"/>
              <a:chOff x="723900" y="3489960"/>
              <a:chExt cx="1548822" cy="43434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741045" y="3489960"/>
                <a:ext cx="1516380" cy="434340"/>
              </a:xfrm>
              <a:prstGeom prst="roundRect">
                <a:avLst>
                  <a:gd name="adj" fmla="val 50000"/>
                </a:avLst>
              </a:prstGeom>
              <a:solidFill>
                <a:srgbClr val="9C5D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23900" y="3549249"/>
                <a:ext cx="1548822" cy="304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НЕОБХОДИМО: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717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0" y="23490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ИТОГИ ОЗНО-2023 И КАЧЕСТВО ЗНАНИЙ ЗА 2022-2023 УЧЕБНЫЙ ГОД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200" y="1666549"/>
            <a:ext cx="5064738" cy="311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2818" y="5142516"/>
            <a:ext cx="11573620" cy="1358227"/>
            <a:chOff x="-2523792" y="4525316"/>
            <a:chExt cx="11573620" cy="135822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454187" y="5052546"/>
              <a:ext cx="73471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</a:rPr>
                <a:t>Г. ПЕТРОПАВЛОВСК – ПОЛОЖИТЕЛЬНАЯ ДИНАМИКА В 1,5</a:t>
              </a:r>
              <a:r>
                <a:rPr lang="ru-RU" sz="1200" b="1" dirty="0" smtClean="0">
                  <a:latin typeface="Century Gothic" panose="020B0502020202020204" pitchFamily="34" charset="0"/>
                  <a:ea typeface="Calibri" panose="020F0502020204030204" pitchFamily="34" charset="0"/>
                </a:rPr>
                <a:t>%. СНИЖЕНИЕ </a:t>
              </a:r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</a:rPr>
                <a:t>КАЧЕСТВА ПРЕДМЕТОВ: </a:t>
              </a:r>
            </a:p>
            <a:p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«Информатика» </a:t>
              </a:r>
              <a:r>
                <a:rPr lang="ru-RU" sz="12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(-0,8%), </a:t>
              </a:r>
            </a:p>
            <a:p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«Естествознание» </a:t>
              </a:r>
              <a:r>
                <a:rPr lang="ru-RU" sz="12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(-0,9%), </a:t>
              </a:r>
            </a:p>
            <a:p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</a:rPr>
                <a:t>«Биология» </a:t>
              </a:r>
              <a:r>
                <a:rPr lang="ru-RU" sz="12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(-1,7%). </a:t>
              </a:r>
              <a:endParaRPr lang="ru-RU" sz="12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2523792" y="4525316"/>
              <a:ext cx="11573620" cy="472272"/>
              <a:chOff x="-2523792" y="4525316"/>
              <a:chExt cx="11573620" cy="472272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-2523792" y="4525316"/>
                <a:ext cx="11573620" cy="472272"/>
              </a:xfrm>
              <a:prstGeom prst="rect">
                <a:avLst/>
              </a:prstGeom>
              <a:solidFill>
                <a:srgbClr val="283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99565" y="4582366"/>
                <a:ext cx="505037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Calibri" panose="020F0502020204030204" pitchFamily="34" charset="0"/>
                  </a:rPr>
                  <a:t>КАЧЕСТВО ЗНАНИЙ ЗА 2022-2023 УЧЕБНЫЙ ГОД </a:t>
                </a:r>
                <a:endParaRPr lang="ru-RU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352818" y="2302879"/>
            <a:ext cx="5076800" cy="2869991"/>
            <a:chOff x="385200" y="1059753"/>
            <a:chExt cx="5076800" cy="286999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97263" y="1663611"/>
              <a:ext cx="5064737" cy="2266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НЕОБХОДИМО ОБРАТИТЬ ВНИМАНИЕ НА ДАННЫЕ РЕКОМЕНДАЦИИ: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 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взять под контроль работу с немотивированными  </a:t>
              </a:r>
              <a:r>
                <a:rPr lang="ru-RU" sz="1200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обучающимися и их родителями; </a:t>
              </a:r>
              <a:endPara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 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отработать алгоритм действий при решении задач на интернет-платформах: </a:t>
              </a:r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«ознакомление с текстом – осмысление условия задачи – </a:t>
              </a:r>
              <a:r>
                <a:rPr lang="ru-RU" sz="1200" b="1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решение </a:t>
              </a:r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задачи – </a:t>
              </a:r>
              <a:r>
                <a:rPr lang="en-US" sz="1200" b="1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выбор </a:t>
              </a:r>
              <a:r>
                <a:rPr lang="ru-RU" sz="12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правильного варианта ответа</a:t>
              </a:r>
              <a:r>
                <a:rPr lang="ru-RU" sz="1200" b="1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9C5D7A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● </a:t>
              </a:r>
              <a:r>
                <a:rPr lang="ru-RU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каждому учителю уделить внимание навыкам функциональной грамотности обучающихся на всех предметах естественнонаучного и математического циклов.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85200" y="1059753"/>
              <a:ext cx="5076800" cy="604652"/>
            </a:xfrm>
            <a:prstGeom prst="rect">
              <a:avLst/>
            </a:prstGeom>
            <a:solidFill>
              <a:srgbClr val="283B4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5200" y="1087863"/>
              <a:ext cx="4875665" cy="598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НИЗКИЙ % КАЧЕСТВА ПО ПРЕДМЕТАМ «МАТЕМАТИКА» И «ФИЗИКА» 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558973" y="914974"/>
            <a:ext cx="6399898" cy="603857"/>
          </a:xfrm>
          <a:prstGeom prst="rect">
            <a:avLst/>
          </a:prstGeom>
          <a:solidFill>
            <a:srgbClr val="283B4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75663" y="921901"/>
            <a:ext cx="638320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АКТИВНЫЕ ССЫЛКИ НА ПЛАТФОРМУ ОЗНО-2023 </a:t>
            </a:r>
          </a:p>
          <a:p>
            <a:pPr marL="50165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РУССКИМ/КАЗАХСКИМ ЯЗЫКОМ ОБУЧЕНИЯ: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5601546" y="1554523"/>
            <a:ext cx="3153699" cy="1642717"/>
            <a:chOff x="5673042" y="1844083"/>
            <a:chExt cx="3153699" cy="17762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Прямоугольник 61"/>
            <p:cNvSpPr/>
            <p:nvPr/>
          </p:nvSpPr>
          <p:spPr>
            <a:xfrm>
              <a:off x="5673042" y="1846966"/>
              <a:ext cx="1911212" cy="177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580888" y="1844083"/>
              <a:ext cx="1245853" cy="1773340"/>
            </a:xfrm>
            <a:prstGeom prst="rect">
              <a:avLst/>
            </a:prstGeom>
            <a:solidFill>
              <a:srgbClr val="9C5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580888" y="2523176"/>
              <a:ext cx="12458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7 КЛ. КАЗ</a:t>
              </a:r>
              <a:endPara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40" y="1565299"/>
            <a:ext cx="1767461" cy="1634614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601547" y="3310283"/>
            <a:ext cx="3153771" cy="1642717"/>
            <a:chOff x="5673042" y="1844083"/>
            <a:chExt cx="3168926" cy="17762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6" name="Прямоугольник 65"/>
            <p:cNvSpPr/>
            <p:nvPr/>
          </p:nvSpPr>
          <p:spPr>
            <a:xfrm>
              <a:off x="5673042" y="1846966"/>
              <a:ext cx="1911212" cy="177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96115" y="1844083"/>
              <a:ext cx="1245853" cy="1773340"/>
            </a:xfrm>
            <a:prstGeom prst="rect">
              <a:avLst/>
            </a:prstGeom>
            <a:solidFill>
              <a:srgbClr val="2F9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93437" y="2523176"/>
              <a:ext cx="12407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7 КЛ. РУС</a:t>
              </a:r>
              <a:endPara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40" y="3304368"/>
            <a:ext cx="1767461" cy="1634614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8780366" y="1554523"/>
            <a:ext cx="3153699" cy="1642717"/>
            <a:chOff x="5673042" y="1844083"/>
            <a:chExt cx="3153699" cy="17762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9" name="Прямоугольник 78"/>
            <p:cNvSpPr/>
            <p:nvPr/>
          </p:nvSpPr>
          <p:spPr>
            <a:xfrm>
              <a:off x="5673042" y="1846966"/>
              <a:ext cx="1911212" cy="177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580888" y="1844083"/>
              <a:ext cx="1245853" cy="1773340"/>
            </a:xfrm>
            <a:prstGeom prst="rect">
              <a:avLst/>
            </a:prstGeom>
            <a:solidFill>
              <a:srgbClr val="F4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580888" y="2523176"/>
              <a:ext cx="12458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3 КЛ. КАЗ</a:t>
              </a:r>
              <a:endPara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8780367" y="3310283"/>
            <a:ext cx="3153771" cy="1642717"/>
            <a:chOff x="5673042" y="1844083"/>
            <a:chExt cx="3168926" cy="17762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3" name="Прямоугольник 82"/>
            <p:cNvSpPr/>
            <p:nvPr/>
          </p:nvSpPr>
          <p:spPr>
            <a:xfrm>
              <a:off x="5673042" y="1846966"/>
              <a:ext cx="1911212" cy="1773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596115" y="1844083"/>
              <a:ext cx="1245853" cy="1773340"/>
            </a:xfrm>
            <a:prstGeom prst="rect">
              <a:avLst/>
            </a:prstGeom>
            <a:solidFill>
              <a:srgbClr val="48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593437" y="2523176"/>
              <a:ext cx="12407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333333"/>
                  </a:solidFill>
                  <a:latin typeface="Century Gothic" panose="020B0502020202020204" pitchFamily="34" charset="0"/>
                </a:rPr>
                <a:t>3 КЛ. РУС</a:t>
              </a:r>
              <a:endPara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66" y="1570636"/>
            <a:ext cx="1767461" cy="163461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08" y="3329965"/>
            <a:ext cx="1767461" cy="16346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73138" y="914974"/>
            <a:ext cx="6096928" cy="1435649"/>
            <a:chOff x="373138" y="1059754"/>
            <a:chExt cx="6096928" cy="143564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73138" y="1059754"/>
              <a:ext cx="5076800" cy="604652"/>
            </a:xfrm>
            <a:prstGeom prst="rect">
              <a:avLst/>
            </a:prstGeom>
            <a:solidFill>
              <a:srgbClr val="283B4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546228" y="1183780"/>
              <a:ext cx="2644382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УЧАСТНИКИ ОЗНО-2023</a:t>
              </a:r>
              <a:endPara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4066" y="1664406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Century Gothic" panose="020B0502020202020204" pitchFamily="34" charset="0"/>
                </a:rPr>
                <a:t>СШ № 7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Century Gothic" panose="020B0502020202020204" pitchFamily="34" charset="0"/>
                </a:rPr>
                <a:t>СШ № 13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Century Gothic" panose="020B0502020202020204" pitchFamily="34" charset="0"/>
                </a:rPr>
                <a:t>СШ № 23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dirty="0">
                  <a:latin typeface="Century Gothic" panose="020B0502020202020204" pitchFamily="34" charset="0"/>
                </a:rPr>
                <a:t>СШ № 40</a:t>
              </a: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4351020" y="4030980"/>
            <a:ext cx="175260" cy="0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711829" y="4220960"/>
            <a:ext cx="175260" cy="0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3470" y="4220960"/>
            <a:ext cx="175260" cy="0"/>
          </a:xfrm>
          <a:prstGeom prst="line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7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4520209" y="231536"/>
            <a:ext cx="330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АТТЕСТАЦИЯ</a:t>
            </a:r>
            <a:r>
              <a:rPr lang="ru-RU" sz="2000" b="1" dirty="0">
                <a:solidFill>
                  <a:schemeClr val="bg1"/>
                </a:solidFill>
              </a:rPr>
              <a:t> ПЕДАГОГОВ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F89B3-FFF2-4345-B1F1-114C3552E013}"/>
              </a:ext>
            </a:extLst>
          </p:cNvPr>
          <p:cNvSpPr txBox="1"/>
          <p:nvPr/>
        </p:nvSpPr>
        <p:spPr>
          <a:xfrm>
            <a:off x="1454843" y="1153895"/>
            <a:ext cx="9775985" cy="71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педагогов на квалификационные категории «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педагог-эксперт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педагог-исследователь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07363" y="2162614"/>
            <a:ext cx="9960746" cy="4357495"/>
            <a:chOff x="1207363" y="2261674"/>
            <a:chExt cx="9960746" cy="435749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4B129597-50EC-41DD-9853-169C821D8DEA}"/>
                </a:ext>
              </a:extLst>
            </p:cNvPr>
            <p:cNvSpPr/>
            <p:nvPr/>
          </p:nvSpPr>
          <p:spPr>
            <a:xfrm>
              <a:off x="1207363" y="2261674"/>
              <a:ext cx="9960746" cy="430475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36140" y="2377751"/>
              <a:ext cx="9163706" cy="4241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endPara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дипломы и сертификаты конкурсов профессионального мастерства, не входящих в Перечень 514 приказа МОН РК и областного </a:t>
              </a:r>
              <a:r>
                <a:rPr lang="ru-RU" dirty="0" err="1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ПУЛа</a:t>
              </a:r>
              <a:r>
                <a:rPr lang="ru-RU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endPara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сертификаты педагогов о прохождении курсов повышения квалификации, не соответствующие перечню согласованных образовательных программ МП РК;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endPara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переоценка педагогами достигнутых ими результатов деятельности делала недостаточным документальное основание для получения квалификационной категорий «педагог-эксперт», «педагог – исследователь» при досрочной аттестации согласно Приказу № 533, параграфа 2.  </a:t>
              </a:r>
              <a:r>
                <a:rPr lang="ru-RU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СШ № 25, СШ № 27, СШ № 40, школа-лицей аль-</a:t>
              </a:r>
              <a:r>
                <a:rPr lang="ru-RU" dirty="0" err="1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Фараби</a:t>
              </a:r>
              <a:r>
                <a:rPr lang="ru-RU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специализированная казахская школа гимназия им. Абая, ясли-сад «</a:t>
              </a:r>
              <a:r>
                <a:rPr lang="ru-RU" dirty="0" err="1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Арай</a:t>
              </a:r>
              <a:r>
                <a:rPr lang="ru-RU" dirty="0" smtClean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», «Аленушка». </a:t>
              </a:r>
              <a:endPara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B89ABD-E139-467D-B291-7031BEE774FE}"/>
                </a:ext>
              </a:extLst>
            </p:cNvPr>
            <p:cNvSpPr txBox="1"/>
            <p:nvPr/>
          </p:nvSpPr>
          <p:spPr>
            <a:xfrm>
              <a:off x="2347138" y="2269897"/>
              <a:ext cx="8208722" cy="365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8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Недочеты, повлиявшие на результат оценки Экспертного совета</a:t>
              </a:r>
              <a:r>
                <a:rPr lang="ru-RU" sz="18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2D07CC7-046F-4FFE-A7B0-DC9C879B906D}"/>
                </a:ext>
              </a:extLst>
            </p:cNvPr>
            <p:cNvSpPr/>
            <p:nvPr/>
          </p:nvSpPr>
          <p:spPr>
            <a:xfrm>
              <a:off x="1431261" y="2978589"/>
              <a:ext cx="111651" cy="11965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2BAA19E-E42D-4DB6-8578-F122A6FB0C1D}"/>
                </a:ext>
              </a:extLst>
            </p:cNvPr>
            <p:cNvSpPr/>
            <p:nvPr/>
          </p:nvSpPr>
          <p:spPr>
            <a:xfrm>
              <a:off x="1422050" y="3964472"/>
              <a:ext cx="111651" cy="11965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408C2DD-430A-4B7B-96C3-6843554D4E5B}"/>
                </a:ext>
              </a:extLst>
            </p:cNvPr>
            <p:cNvSpPr/>
            <p:nvPr/>
          </p:nvSpPr>
          <p:spPr>
            <a:xfrm>
              <a:off x="1422050" y="5306251"/>
              <a:ext cx="111651" cy="11965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045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1FE281-9E76-CAEB-467D-8CA7199497F3}"/>
              </a:ext>
            </a:extLst>
          </p:cNvPr>
          <p:cNvGraphicFramePr/>
          <p:nvPr/>
        </p:nvGraphicFramePr>
        <p:xfrm>
          <a:off x="227737" y="1631959"/>
          <a:ext cx="3799486" cy="437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4756127" y="234902"/>
            <a:ext cx="2914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«ЛУЧШИЙ ПЕДАГОГ»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7744" y="1113033"/>
            <a:ext cx="6096000" cy="28161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конкурс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присвоение звания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«Лучший педагог»</a:t>
            </a:r>
            <a:r>
              <a:rPr lang="kk-KZ" sz="1400" b="1" i="1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</a:t>
            </a:r>
            <a:endPara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4 августа по 13 сентября 2023 г. – районный\городской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</a:t>
            </a:r>
            <a:endPara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13 по 25 сентября 2023 г. – областной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</a:t>
            </a:r>
            <a:endParaRPr lang="ru-RU" sz="1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26 сентября 2023 г. – республиканский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Победители  </a:t>
            </a:r>
            <a:r>
              <a:rPr lang="ru-RU" sz="1400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каждого этапа </a:t>
            </a:r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должны набрать не менее </a:t>
            </a:r>
            <a:r>
              <a:rPr lang="ru-RU" sz="1600" b="1" spc="1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80</a:t>
            </a:r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kk-KZ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процентов </a:t>
            </a:r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600" b="1" spc="1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100</a:t>
            </a:r>
            <a:r>
              <a:rPr lang="ru-RU" sz="1400" spc="1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баллов</a:t>
            </a:r>
            <a:r>
              <a:rPr lang="ru-RU" sz="1400" b="1" spc="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5" name="Рисунок 14" descr="C:\Users\XTreme.ws\Desktop\Лучший педагог\7090aab1165a90afa006eec19428eab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31" y="4988567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" y="1191076"/>
            <a:ext cx="4946212" cy="278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32996" y="4513172"/>
            <a:ext cx="7665189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</a:t>
            </a:r>
            <a:r>
              <a:rPr lang="kk-KZ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МП РК №157 от 2 июня 2023 года конкурс  «Лучший педагог»: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проходит на платформе teachercontest.iac.kz;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регистрация участников и прием документов по ссылке: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https://uzdikustaz-nobd.iac.kz/#/sign-in?redirectURL=%2Fsettings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4296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4116063" y="235427"/>
            <a:ext cx="4033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РЕАЛИЗАЦИЯ ПРОЕКТА «Т</a:t>
            </a:r>
            <a:r>
              <a:rPr lang="kk-KZ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ІРЕК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30922" y="3111088"/>
            <a:ext cx="10125076" cy="1194743"/>
            <a:chOff x="923924" y="3413593"/>
            <a:chExt cx="10125076" cy="119474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23924" y="3413593"/>
              <a:ext cx="10125076" cy="119474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038225" y="3512937"/>
              <a:ext cx="9906000" cy="9620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255" y="3568680"/>
              <a:ext cx="781310" cy="781310"/>
            </a:xfrm>
            <a:prstGeom prst="rect">
              <a:avLst/>
            </a:prstGeom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2082076" y="3653460"/>
              <a:ext cx="0" cy="696530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2256345" y="3628709"/>
              <a:ext cx="86739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 февраля по сентябрь 2023 года </a:t>
              </a:r>
              <a:r>
                <a:rPr lang="ru-RU" sz="1400" dirty="0" smtClean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10 </a:t>
              </a: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школ города </a:t>
              </a:r>
              <a:r>
                <a:rPr lang="ru-RU" sz="1400" dirty="0" smtClean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Петропавловска, </a:t>
              </a: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проходящих государственную аттестацию. С февраля по апрель подлежали аттестации 3 школы (ІТ лицей им. М. Жумабаева, Средняя школа № 5 и 12), с первого раза прошли 3 школы 100% </a:t>
              </a:r>
              <a:endParaRPr lang="ru-RU" sz="14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030922" y="4611213"/>
            <a:ext cx="10125076" cy="1194743"/>
            <a:chOff x="923924" y="4757721"/>
            <a:chExt cx="10125076" cy="119474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923924" y="4757721"/>
              <a:ext cx="10125076" cy="119474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038225" y="4857065"/>
              <a:ext cx="9906000" cy="9620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13495" y="4952315"/>
              <a:ext cx="8359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В сентябре текущего года подлежат аттестации еще 2 школы (Средняя школа №1 и 13). О</a:t>
              </a:r>
              <a:r>
                <a:rPr lang="ru-RU" sz="1400" dirty="0" smtClean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казана </a:t>
              </a: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методическая помощь 5 школам (Средняя школа № 9,27,26,25,40</a:t>
              </a:r>
              <a:r>
                <a:rPr lang="ru-RU" sz="1400" dirty="0" smtClean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), проходящим </a:t>
              </a: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аттестацию с октября по декабрь 2023 года</a:t>
              </a:r>
              <a:endParaRPr lang="ru-RU" sz="14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806" y="4882595"/>
              <a:ext cx="916120" cy="916120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2082076" y="4997588"/>
              <a:ext cx="0" cy="696530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030922" y="1638845"/>
            <a:ext cx="10125076" cy="1194743"/>
            <a:chOff x="923924" y="2011750"/>
            <a:chExt cx="10125076" cy="119474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3924" y="2011750"/>
              <a:ext cx="10125076" cy="119474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38225" y="2111094"/>
              <a:ext cx="9906000" cy="9620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9496" y="2420673"/>
              <a:ext cx="73454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</a:t>
              </a:r>
              <a:r>
                <a:rPr lang="ru-RU" sz="1400" dirty="0" smtClean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етевые </a:t>
              </a:r>
              <a:r>
                <a:rPr lang="ru-RU" sz="1400" dirty="0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сообщества в мессенджере </a:t>
              </a:r>
              <a:r>
                <a:rPr lang="ru-RU" sz="1400" dirty="0" err="1">
                  <a:latin typeface="Century Gothic" panose="020B0502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whatsapp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35" y="2143843"/>
              <a:ext cx="874800" cy="874800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/>
            <p:cNvCxnSpPr/>
            <p:nvPr/>
          </p:nvCxnSpPr>
          <p:spPr>
            <a:xfrm>
              <a:off x="2114116" y="2243853"/>
              <a:ext cx="0" cy="696530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40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1FE281-9E76-CAEB-467D-8CA7199497F3}"/>
              </a:ext>
            </a:extLst>
          </p:cNvPr>
          <p:cNvGraphicFramePr/>
          <p:nvPr/>
        </p:nvGraphicFramePr>
        <p:xfrm>
          <a:off x="227737" y="1631959"/>
          <a:ext cx="3799486" cy="437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902649" y="98052"/>
            <a:ext cx="10451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ИНФОРМАЦИЯ ПО ОБРАЩЕНИЯМ НА «ТЕЛЕФОН ПСИХОЛОГИЧЕСКОЙ ПОМОЩИ ДЛЯ ДЕТЕЙ, ПОДРОСТКОВ И ИХ РОДИТЕЛЕЙ»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18" y="1710048"/>
            <a:ext cx="2507709" cy="147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8" y="3186352"/>
            <a:ext cx="2510619" cy="1409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98" y="1755799"/>
            <a:ext cx="2861105" cy="28611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5602" y="1710048"/>
            <a:ext cx="4550221" cy="28859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78628" y="4849973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Зафиксировано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674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</a:rPr>
              <a:t> обращения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0939" y="5208195"/>
            <a:ext cx="6784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До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12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 лет –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106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 обращений</a:t>
            </a:r>
            <a:b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от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13-18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 лет –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467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 обращений</a:t>
            </a:r>
          </a:p>
          <a:p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Совершеннолетние, родители, педагоги 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101</a:t>
            </a:r>
            <a:r>
              <a:rPr lang="ru-RU" sz="1400" i="1" dirty="0">
                <a:latin typeface="Century Gothic" panose="020B0502020202020204" pitchFamily="34" charset="0"/>
                <a:ea typeface="Calibri" panose="020F0502020204030204" pitchFamily="34" charset="0"/>
              </a:rPr>
              <a:t> обращение</a:t>
            </a:r>
          </a:p>
        </p:txBody>
      </p:sp>
    </p:spTree>
    <p:extLst>
      <p:ext uri="{BB962C8B-B14F-4D97-AF65-F5344CB8AC3E}">
        <p14:creationId xmlns:p14="http://schemas.microsoft.com/office/powerpoint/2010/main" val="235874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 flipH="1">
            <a:off x="5661285" y="-5661285"/>
            <a:ext cx="869430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9071" y="919876"/>
            <a:ext cx="8093858" cy="5665948"/>
          </a:xfrm>
          <a:prstGeom prst="rect">
            <a:avLst/>
          </a:prstGeom>
          <a:blipFill dpi="0" rotWithShape="1">
            <a:blip r:embed="rId2" cstate="print">
              <a:alphaModFix amt="9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0555861" y="863600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493368" y="4940177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0" y="868516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 flipH="1">
            <a:off x="57413" y="4943633"/>
            <a:ext cx="1636139" cy="1750963"/>
          </a:xfrm>
          <a:prstGeom prst="rect">
            <a:avLst/>
          </a:prstGeom>
          <a:blipFill dpi="0" rotWithShape="1">
            <a:blip r:embed="rId3">
              <a:alphaModFix amt="11000"/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40" b="-98516"/>
            </a:stretch>
          </a:blipFill>
          <a:ln>
            <a:noFill/>
          </a:ln>
          <a:effectLst>
            <a:outerShdw blurRad="50800" dist="50800" dir="5400000" algn="ctr" rotWithShape="0">
              <a:srgbClr val="0070C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>
          <a:xfrm>
            <a:off x="11446774" y="74108"/>
            <a:ext cx="615686" cy="7001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5400000">
            <a:off x="5985591" y="651592"/>
            <a:ext cx="220816" cy="12192000"/>
          </a:xfrm>
          <a:prstGeom prst="rect">
            <a:avLst/>
          </a:prstGeom>
          <a:gradFill>
            <a:gsLst>
              <a:gs pos="100000">
                <a:srgbClr val="1D4999"/>
              </a:gs>
              <a:gs pos="0">
                <a:srgbClr val="174C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81FE281-9E76-CAEB-467D-8CA7199497F3}"/>
              </a:ext>
            </a:extLst>
          </p:cNvPr>
          <p:cNvGraphicFramePr/>
          <p:nvPr/>
        </p:nvGraphicFramePr>
        <p:xfrm>
          <a:off x="227737" y="1631959"/>
          <a:ext cx="3799486" cy="437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51A0715-2001-E94F-F226-1BBFF0EC5966}"/>
              </a:ext>
            </a:extLst>
          </p:cNvPr>
          <p:cNvSpPr txBox="1"/>
          <p:nvPr/>
        </p:nvSpPr>
        <p:spPr>
          <a:xfrm>
            <a:off x="3403637" y="235427"/>
            <a:ext cx="6464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СИСТЕМА КОНТРОЛЯ И УПРАВЛЕНИЯ ДОСТУПОМ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2054"/>
              </p:ext>
            </p:extLst>
          </p:nvPr>
        </p:nvGraphicFramePr>
        <p:xfrm>
          <a:off x="15399" y="1486289"/>
          <a:ext cx="5947983" cy="4425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699">
                  <a:extLst>
                    <a:ext uri="{9D8B030D-6E8A-4147-A177-3AD203B41FA5}">
                      <a16:colId xmlns:a16="http://schemas.microsoft.com/office/drawing/2014/main" val="2689162569"/>
                    </a:ext>
                  </a:extLst>
                </a:gridCol>
                <a:gridCol w="3317536">
                  <a:extLst>
                    <a:ext uri="{9D8B030D-6E8A-4147-A177-3AD203B41FA5}">
                      <a16:colId xmlns:a16="http://schemas.microsoft.com/office/drawing/2014/main" val="2519931086"/>
                    </a:ext>
                  </a:extLst>
                </a:gridCol>
                <a:gridCol w="748464">
                  <a:extLst>
                    <a:ext uri="{9D8B030D-6E8A-4147-A177-3AD203B41FA5}">
                      <a16:colId xmlns:a16="http://schemas.microsoft.com/office/drawing/2014/main" val="16811172"/>
                    </a:ext>
                  </a:extLst>
                </a:gridCol>
                <a:gridCol w="880127">
                  <a:extLst>
                    <a:ext uri="{9D8B030D-6E8A-4147-A177-3AD203B41FA5}">
                      <a16:colId xmlns:a16="http://schemas.microsoft.com/office/drawing/2014/main" val="1471670692"/>
                    </a:ext>
                  </a:extLst>
                </a:gridCol>
                <a:gridCol w="682157">
                  <a:extLst>
                    <a:ext uri="{9D8B030D-6E8A-4147-A177-3AD203B41FA5}">
                      <a16:colId xmlns:a16="http://schemas.microsoft.com/office/drawing/2014/main" val="1703128229"/>
                    </a:ext>
                  </a:extLst>
                </a:gridCol>
              </a:tblGrid>
              <a:tr h="30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Наименование организации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Турникеты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Е-библиотека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Е-столовая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982235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«Средняя общеобразовательная школа-комплекс эстетического воспитания № 8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670254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Городская классическая гимназия им. С. Шаймерденова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353449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Специализированная казахская школа-гимназия имени Абая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2996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Первый городской общеобразовательный IT-лицей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444832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Средняя  школа № 2 имени С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Century Gothic" panose="020B0502020202020204" pitchFamily="34" charset="0"/>
                        </a:rPr>
                        <a:t>Садуакасулы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231200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школа № 7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742541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9 имени 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Байтурсынулы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428190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10 имени Н.К. Крупской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861375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общеобразовательная школа № 14 им. Ю.А.Гагарина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488131"/>
                  </a:ext>
                </a:extLst>
              </a:tr>
              <a:tr h="30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школа-комплекс национального возрождения № 17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246847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43 имени Г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Мусрепова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7335405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Гимназия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БЭСТ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233748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 № 23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188928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 № 5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256305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Школа-лицей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Дарын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9076986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Неполная средняя школа №16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001727"/>
                  </a:ext>
                </a:extLst>
              </a:tr>
              <a:tr h="20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44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05449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73882"/>
              </p:ext>
            </p:extLst>
          </p:nvPr>
        </p:nvGraphicFramePr>
        <p:xfrm>
          <a:off x="6037926" y="1486286"/>
          <a:ext cx="6125500" cy="4356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42">
                  <a:extLst>
                    <a:ext uri="{9D8B030D-6E8A-4147-A177-3AD203B41FA5}">
                      <a16:colId xmlns:a16="http://schemas.microsoft.com/office/drawing/2014/main" val="200756828"/>
                    </a:ext>
                  </a:extLst>
                </a:gridCol>
                <a:gridCol w="3416545">
                  <a:extLst>
                    <a:ext uri="{9D8B030D-6E8A-4147-A177-3AD203B41FA5}">
                      <a16:colId xmlns:a16="http://schemas.microsoft.com/office/drawing/2014/main" val="200382165"/>
                    </a:ext>
                  </a:extLst>
                </a:gridCol>
                <a:gridCol w="770803">
                  <a:extLst>
                    <a:ext uri="{9D8B030D-6E8A-4147-A177-3AD203B41FA5}">
                      <a16:colId xmlns:a16="http://schemas.microsoft.com/office/drawing/2014/main" val="2867706147"/>
                    </a:ext>
                  </a:extLst>
                </a:gridCol>
                <a:gridCol w="838107">
                  <a:extLst>
                    <a:ext uri="{9D8B030D-6E8A-4147-A177-3AD203B41FA5}">
                      <a16:colId xmlns:a16="http://schemas.microsoft.com/office/drawing/2014/main" val="3803285527"/>
                    </a:ext>
                  </a:extLst>
                </a:gridCol>
                <a:gridCol w="770803">
                  <a:extLst>
                    <a:ext uri="{9D8B030D-6E8A-4147-A177-3AD203B41FA5}">
                      <a16:colId xmlns:a16="http://schemas.microsoft.com/office/drawing/2014/main" val="1795929302"/>
                    </a:ext>
                  </a:extLst>
                </a:gridCol>
              </a:tblGrid>
              <a:tr h="30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Наименование организации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Турникеты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Е-библиотека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Е-столовая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244740635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общеобразовательная школа №42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164052760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школа № 24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663527685"/>
                  </a:ext>
                </a:extLst>
              </a:tr>
              <a:tr h="404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общеобразовательная школа № 25 имени 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Бокейхана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3457338540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Школа-лицей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аль-</a:t>
                      </a:r>
                      <a:r>
                        <a:rPr lang="ru-RU" sz="900" dirty="0" err="1">
                          <a:effectLst/>
                          <a:latin typeface="Century Gothic" panose="020B0502020202020204" pitchFamily="34" charset="0"/>
                        </a:rPr>
                        <a:t>Фараби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562454126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12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602662121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школа  № 13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596335775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4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3140854491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Средняя  школа № 20 имени Ж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Century Gothic" panose="020B0502020202020204" pitchFamily="34" charset="0"/>
                        </a:rPr>
                        <a:t>Ташенова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402002041"/>
                  </a:ext>
                </a:extLst>
              </a:tr>
              <a:tr h="404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Средняя общеобразовательная школа № 6 им. </a:t>
                      </a:r>
                      <a:r>
                        <a:rPr lang="ru-RU" sz="900" dirty="0" err="1">
                          <a:effectLst/>
                          <a:latin typeface="Century Gothic" panose="020B0502020202020204" pitchFamily="34" charset="0"/>
                        </a:rPr>
                        <a:t>Кожабергена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Century Gothic" panose="020B0502020202020204" pitchFamily="34" charset="0"/>
                        </a:rPr>
                        <a:t>жырау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 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4217059263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IT-школа-лицей  имени М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 Жумабаева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4188113259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школа  №1 им. М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Айтхожина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609181230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 «Общеобразовательная средняя школа № 27» 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3790668150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школа № 40 им. Д.М. Карбышева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941912874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  школа № 32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3627551024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Неполная средняя школа № 31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746358021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Школа-детский сад № 26</a:t>
                      </a: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2761482567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Средняя общеобразовательная школа  № 21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1330340787"/>
                  </a:ext>
                </a:extLst>
              </a:tr>
              <a:tr h="2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КГУ 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Первая гимназия</a:t>
                      </a: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»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</a:rPr>
                        <a:t>+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/>
                </a:tc>
                <a:extLst>
                  <a:ext uri="{0D108BD9-81ED-4DB2-BD59-A6C34878D82A}">
                    <a16:rowId xmlns:a16="http://schemas.microsoft.com/office/drawing/2014/main" val="364907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74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1044</Words>
  <Application>Microsoft Office PowerPoint</Application>
  <PresentationFormat>Широкоэкранный</PresentationFormat>
  <Paragraphs>261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Muhan</dc:creator>
  <cp:lastModifiedBy>user</cp:lastModifiedBy>
  <cp:revision>37</cp:revision>
  <dcterms:created xsi:type="dcterms:W3CDTF">2023-09-13T09:11:22Z</dcterms:created>
  <dcterms:modified xsi:type="dcterms:W3CDTF">2023-09-14T11:23:29Z</dcterms:modified>
</cp:coreProperties>
</file>