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0" r:id="rId8"/>
    <p:sldId id="261" r:id="rId9"/>
    <p:sldId id="262" r:id="rId10"/>
    <p:sldId id="263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22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D76E6-E937-44F8-B456-4BC36CFE4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7D180F-6F76-4DA9-9706-DCFEA4B8B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3DCB91-241B-430F-952F-3DF11841B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10C1-E96D-47B3-B923-D5C5962830BC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5D3552-F7FE-46EA-9CC8-D5410BB46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81B863-EC90-469C-9448-B53FEB425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1BE6-36CA-41BA-AB24-E0CB09F2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19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EACFB2-75CB-4067-B8BB-BE560EF7C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573BC4A-6A8A-4641-823E-332A7D925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C9FD13-1B75-46AC-8AE4-6206E767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10C1-E96D-47B3-B923-D5C5962830BC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ED9416-179E-4ED6-9DE5-0E17670FB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852932-1EB3-40F7-B1E9-FDD8F318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1BE6-36CA-41BA-AB24-E0CB09F2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96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E36AC95-F3B0-408A-B254-D7933014D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CBB657-615B-4E2D-B1D8-58DDF7F45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03E055-14C2-4E9B-ACB2-B36690BF4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10C1-E96D-47B3-B923-D5C5962830BC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8B2F9A-1F88-4ABB-A99C-F474D7C98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6CECDE-653D-4E01-BAEF-D11214A4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1BE6-36CA-41BA-AB24-E0CB09F2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51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B277D7-0B66-488C-9F30-13461555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6BA838-40D8-4AC8-B2B5-F86F22E69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3EAA7C-062A-47CF-8D7D-6F73266D5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10C1-E96D-47B3-B923-D5C5962830BC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0A13C5-037C-46D0-8485-FED5D385A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4F638B-D681-4FFC-9C7C-A67001EB3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1BE6-36CA-41BA-AB24-E0CB09F2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8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64C079-E503-4175-8863-C3B62D105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C30A0D-67BF-477F-A7D0-103CC17D4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94AF21-66AF-4B8A-900A-0B35C7C27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10C1-E96D-47B3-B923-D5C5962830BC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1E871A-7BF9-4AEB-8C23-0AFD270F4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3F6FFC-88B4-43F4-8FB5-98FCBEC8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1BE6-36CA-41BA-AB24-E0CB09F2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5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3C4776-3751-4828-AABC-6C6B1E33F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2B729E-619C-4ED3-A655-B8A1C14EDC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BDD7D7-BBC9-406A-BDB7-90CAA9789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D53954-9064-4028-93E6-775F5011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10C1-E96D-47B3-B923-D5C5962830BC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3DDC56-ADA0-44C3-AEE1-DAEFE8E0C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46455E-A9E9-4737-9F9A-662B3BCA7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1BE6-36CA-41BA-AB24-E0CB09F2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23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5099D1-1F55-4FA2-B3FF-9E249112A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099433-B837-4F88-B8E7-FF4B89A1E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9DFB23-31CC-44DC-BDE6-8E71B79F2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DC1404B-5402-4D0A-ACB1-34B5A206B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C2998E-3C83-4985-A8E5-4CFD273541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8743B80-4177-43D8-AFE0-34FCF1ED7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10C1-E96D-47B3-B923-D5C5962830BC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EEF64A2-C208-4A6A-8407-BDEACE4F1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1C526FA-7549-4CBB-8EDD-98815F827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1BE6-36CA-41BA-AB24-E0CB09F2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91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B338D-263A-40C7-9334-FF9034CEE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BBC729C-0D3F-440A-BB06-BF668F4A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10C1-E96D-47B3-B923-D5C5962830BC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DE7323F-0898-44DB-BA7A-FA2BA9DA4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B7E8AB9-26E4-4DF7-A4F2-408642CB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1BE6-36CA-41BA-AB24-E0CB09F2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79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FD0623-6BAF-41D4-A7C3-0DB19A9B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10C1-E96D-47B3-B923-D5C5962830BC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7502C6B-3FB7-4BCA-9814-EB374D4EC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BAA624-D163-47CB-AA41-EF7FEAF5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1BE6-36CA-41BA-AB24-E0CB09F2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61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67276-49AE-42CC-8FA2-E37D471A6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AA7F97-3384-4A7A-8C11-3E60D575E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93F678-FFF9-4D75-98C7-8E3EC5ED0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5A0983-DE55-473D-8295-693668A1F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10C1-E96D-47B3-B923-D5C5962830BC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A58566-5006-4CCA-B367-CDA95DA20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642820-ACE8-4B41-8254-28D14AA1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1BE6-36CA-41BA-AB24-E0CB09F2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40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EB84E-8B7E-4370-9A76-AA9C1AC21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690A9F2-188F-405D-9190-EC5179757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3310891-5F83-47E2-914B-ACE2E52E6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86D41D-BF58-4858-9CCA-8832E5311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E10C1-E96D-47B3-B923-D5C5962830BC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E0F2FC-BD1D-4836-9C71-5FD8BBA42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42B640-22BB-45F2-9CF5-9F37AD3F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1BE6-36CA-41BA-AB24-E0CB09F2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12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91CF36-2AB8-4069-A513-91C7CA827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38B6E6-3E7A-48D0-89F8-EC21F15CA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6F3927-C14A-4CE4-BA38-DA1B61C91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E10C1-E96D-47B3-B923-D5C5962830BC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2DF428-4DAF-4996-9F98-80FDC58FB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C57FDE-05AD-4ABD-8CC4-B53E1B0C2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31BE6-36CA-41BA-AB24-E0CB09F2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6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7" Type="http://schemas.openxmlformats.org/officeDocument/2006/relationships/image" Target="../media/image23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E9B13-23F9-489E-A8CF-F86062301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727" y="2491530"/>
            <a:ext cx="11316749" cy="291097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НЕКОТОРЫХ ВОПРОСАХ</a:t>
            </a:r>
            <a:b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 – 2024 УЧЕБНОГО ГОДА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89BE22-0CED-492F-8969-65D8EE2FE6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700"/>
          <a:stretch/>
        </p:blipFill>
        <p:spPr>
          <a:xfrm>
            <a:off x="0" y="0"/>
            <a:ext cx="12192000" cy="18036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8CE6B4-9FAC-4D81-AA1D-3DBDAC3E3830}"/>
              </a:ext>
            </a:extLst>
          </p:cNvPr>
          <p:cNvSpPr txBox="1"/>
          <p:nvPr/>
        </p:nvSpPr>
        <p:spPr>
          <a:xfrm>
            <a:off x="2348918" y="629174"/>
            <a:ext cx="7482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УПРАВЛЕНИЕ ОБРАЗОВАНИЯ АКИМАТА СЕВЕРО-КАЗАХСТАНСКОЙ ОБЛАСТИ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A601B4-29AD-4200-B992-A1EF11464B99}"/>
              </a:ext>
            </a:extLst>
          </p:cNvPr>
          <p:cNvSpPr txBox="1"/>
          <p:nvPr/>
        </p:nvSpPr>
        <p:spPr>
          <a:xfrm>
            <a:off x="5072653" y="6090406"/>
            <a:ext cx="219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/>
              <a:t>Г. ПЕТРОПАВЛОВСК, </a:t>
            </a:r>
          </a:p>
          <a:p>
            <a:pPr algn="ctr"/>
            <a:r>
              <a:rPr lang="ru-RU" i="1" dirty="0"/>
              <a:t>СЕНТЯБРЬ, 2023 ГОД</a:t>
            </a:r>
          </a:p>
        </p:txBody>
      </p:sp>
    </p:spTree>
    <p:extLst>
      <p:ext uri="{BB962C8B-B14F-4D97-AF65-F5344CB8AC3E}">
        <p14:creationId xmlns:p14="http://schemas.microsoft.com/office/powerpoint/2010/main" val="3903474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7601B8D-1BF9-458A-B61C-F2C1F652DB1A}"/>
              </a:ext>
            </a:extLst>
          </p:cNvPr>
          <p:cNvSpPr/>
          <p:nvPr/>
        </p:nvSpPr>
        <p:spPr>
          <a:xfrm>
            <a:off x="0" y="0"/>
            <a:ext cx="12192000" cy="4054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АКЦИЯ «ДОРОГА В ШКОЛУ», ВЫПЛАТЫ ДЕТЯМ СУСН, ОРГАНИЗАЦИЯ ПИТАНИЯ</a:t>
            </a:r>
          </a:p>
        </p:txBody>
      </p:sp>
      <p:pic>
        <p:nvPicPr>
          <p:cNvPr id="6" name="Рисунок 5" descr="Деньги">
            <a:extLst>
              <a:ext uri="{FF2B5EF4-FFF2-40B4-BE49-F238E27FC236}">
                <a16:creationId xmlns:a16="http://schemas.microsoft.com/office/drawing/2014/main" id="{6E44FCE5-ABF5-4505-A1D6-B54D9E1DF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7312" y="674778"/>
            <a:ext cx="659447" cy="6594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94A147-B686-4C10-A210-1FB8CD3FE013}"/>
              </a:ext>
            </a:extLst>
          </p:cNvPr>
          <p:cNvSpPr txBox="1"/>
          <p:nvPr/>
        </p:nvSpPr>
        <p:spPr>
          <a:xfrm>
            <a:off x="1023496" y="606146"/>
            <a:ext cx="4112948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- 2 283 </a:t>
            </a:r>
            <a:r>
              <a:rPr lang="ru-RU" sz="1600" dirty="0">
                <a:solidFill>
                  <a:srgbClr val="002060"/>
                </a:solidFill>
              </a:rPr>
              <a:t>учащихся - запланированы выплаты,</a:t>
            </a:r>
          </a:p>
          <a:p>
            <a:r>
              <a:rPr lang="ru-RU" b="1" dirty="0">
                <a:solidFill>
                  <a:srgbClr val="002060"/>
                </a:solidFill>
              </a:rPr>
              <a:t>- 1 813 </a:t>
            </a:r>
            <a:r>
              <a:rPr lang="ru-RU" sz="1600" dirty="0">
                <a:solidFill>
                  <a:srgbClr val="002060"/>
                </a:solidFill>
              </a:rPr>
              <a:t>учащихся - поступили заявления,</a:t>
            </a:r>
          </a:p>
          <a:p>
            <a:r>
              <a:rPr lang="ru-RU" b="1" dirty="0">
                <a:solidFill>
                  <a:srgbClr val="002060"/>
                </a:solidFill>
              </a:rPr>
              <a:t>- 1 728 </a:t>
            </a:r>
            <a:r>
              <a:rPr lang="ru-RU" sz="1600" dirty="0">
                <a:solidFill>
                  <a:srgbClr val="002060"/>
                </a:solidFill>
              </a:rPr>
              <a:t>учащихся – выплачены пособия.</a:t>
            </a:r>
          </a:p>
        </p:txBody>
      </p:sp>
      <p:pic>
        <p:nvPicPr>
          <p:cNvPr id="5" name="Рисунок 4" descr="Знак запрета">
            <a:extLst>
              <a:ext uri="{FF2B5EF4-FFF2-40B4-BE49-F238E27FC236}">
                <a16:creationId xmlns:a16="http://schemas.microsoft.com/office/drawing/2014/main" id="{EFF0BB11-CBCE-4A9E-8FAC-B5D77DD77A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0113" y="1553217"/>
            <a:ext cx="592389" cy="59238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4E3625-B2D9-48A5-B75B-8A159BFE4736}"/>
              </a:ext>
            </a:extLst>
          </p:cNvPr>
          <p:cNvSpPr txBox="1"/>
          <p:nvPr/>
        </p:nvSpPr>
        <p:spPr>
          <a:xfrm>
            <a:off x="987135" y="1651680"/>
            <a:ext cx="4149308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- 85 </a:t>
            </a:r>
            <a:r>
              <a:rPr lang="ru-RU" sz="1600" dirty="0">
                <a:solidFill>
                  <a:srgbClr val="002060"/>
                </a:solidFill>
              </a:rPr>
              <a:t>учащихся – не своевременные выплаты.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6AA9740-5C5C-48C0-9537-3897D4DB92CE}"/>
              </a:ext>
            </a:extLst>
          </p:cNvPr>
          <p:cNvSpPr/>
          <p:nvPr/>
        </p:nvSpPr>
        <p:spPr>
          <a:xfrm>
            <a:off x="184032" y="2313043"/>
            <a:ext cx="4952411" cy="353943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400" b="1" dirty="0">
                <a:solidFill>
                  <a:srgbClr val="2C2D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сентября не были выплачены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пособия 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следующих школах: 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школа № 6 – 4 учащимся. Выплаты - 6 сентября;  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школа № 7 – 13 учащимся. Выплаты - 7 сентября;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школа № 20 – 1 учащийся. Выплаты - 6 сентября;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школа № 21 – 13 учащимся. Выплаты - 6 сентября;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школа № 23 – 3 учащимся. Выплаты - 7 сентября; 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НСШ № 31 – 2 учащимся. Выплаты - 5 сентября;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школа № 42 – 3 учащимся. Выплаты - 6 сентября;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школа № 43 – 25 заявлений. Выплаты - 8 сентября;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школа № 44 – 16 учащихся. Выплаты - 6 сентября;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Первый городской общеобразовательный IT-лицей 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– 5 учащихся. Выплаты - 8 сентября. 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1400" b="1" u="sng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Пособия не получили: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-3 учащихся из школы-лицея «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Дарын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Заявления родители подали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6 сентября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A7027B51-4960-4611-94A2-7E34E9A0DF8A}"/>
              </a:ext>
            </a:extLst>
          </p:cNvPr>
          <p:cNvCxnSpPr>
            <a:cxnSpLocks/>
          </p:cNvCxnSpPr>
          <p:nvPr/>
        </p:nvCxnSpPr>
        <p:spPr>
          <a:xfrm>
            <a:off x="3176569" y="2112264"/>
            <a:ext cx="0" cy="130604"/>
          </a:xfrm>
          <a:prstGeom prst="straightConnector1">
            <a:avLst/>
          </a:prstGeom>
          <a:ln w="349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BD5CC31-5DBB-4720-BFE9-D0881A22E6CA}"/>
              </a:ext>
            </a:extLst>
          </p:cNvPr>
          <p:cNvSpPr txBox="1"/>
          <p:nvPr/>
        </p:nvSpPr>
        <p:spPr>
          <a:xfrm>
            <a:off x="186910" y="5993561"/>
            <a:ext cx="4949532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Отсутствие взаимодействия между социальными педагогами, бухгалтерией школы.</a:t>
            </a:r>
            <a:endParaRPr lang="ru-RU" sz="1600" b="1" dirty="0">
              <a:solidFill>
                <a:srgbClr val="002060"/>
              </a:solidFill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0077E3FE-6480-4776-A463-2FCCA0F206D7}"/>
              </a:ext>
            </a:extLst>
          </p:cNvPr>
          <p:cNvCxnSpPr/>
          <p:nvPr/>
        </p:nvCxnSpPr>
        <p:spPr>
          <a:xfrm>
            <a:off x="5328250" y="650864"/>
            <a:ext cx="0" cy="6155725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7" name="Рисунок 16" descr="Сервировка стола">
            <a:extLst>
              <a:ext uri="{FF2B5EF4-FFF2-40B4-BE49-F238E27FC236}">
                <a16:creationId xmlns:a16="http://schemas.microsoft.com/office/drawing/2014/main" id="{0F36270F-55E2-4CBF-A9A3-EA34ED8C70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45097" y="855696"/>
            <a:ext cx="673780" cy="67378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329DC22-C0B5-4DD8-B17C-FD3111573549}"/>
              </a:ext>
            </a:extLst>
          </p:cNvPr>
          <p:cNvSpPr txBox="1"/>
          <p:nvPr/>
        </p:nvSpPr>
        <p:spPr>
          <a:xfrm>
            <a:off x="6118877" y="572879"/>
            <a:ext cx="5923594" cy="132343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учащиеся 1 – 4  классов – 100% бесплатное питание;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учащиеся 5 – 11 классов – бесплатное питание в рамках государственной услуги;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горячее (буфетное) питание школьников;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питание детей категории СУСН, посещающих ДО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CCA169-E582-48D8-93BC-2C7AED386986}"/>
              </a:ext>
            </a:extLst>
          </p:cNvPr>
          <p:cNvSpPr txBox="1"/>
          <p:nvPr/>
        </p:nvSpPr>
        <p:spPr>
          <a:xfrm>
            <a:off x="5443268" y="2343829"/>
            <a:ext cx="6599203" cy="446276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Решение маслихата от 17.04.2023 г. № 2/1 </a:t>
            </a:r>
          </a:p>
          <a:p>
            <a:r>
              <a:rPr lang="ru-RU" sz="1400" dirty="0">
                <a:solidFill>
                  <a:srgbClr val="002060"/>
                </a:solidFill>
              </a:rPr>
              <a:t>«О внесении изменений и дополнений в решение Северо-Казахстанского областного маслихата от 14.12.2022 г. № 23/1 «Об утверждении областного бюджета СКО на 2023-2025 гг.»;</a:t>
            </a:r>
          </a:p>
          <a:p>
            <a:endParaRPr lang="ru-RU" sz="14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Правила оказания государственной услуги </a:t>
            </a:r>
            <a:r>
              <a:rPr lang="ru-RU" sz="1400" dirty="0">
                <a:solidFill>
                  <a:srgbClr val="002060"/>
                </a:solidFill>
              </a:rPr>
              <a:t>«Предоставление бесплатного 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и льготного питания отдельным категориям обучающихся и воспитанников в общеобразовательных школах»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(</a:t>
            </a:r>
            <a:r>
              <a:rPr lang="ru-RU" sz="1400" i="1" dirty="0">
                <a:solidFill>
                  <a:srgbClr val="002060"/>
                </a:solidFill>
              </a:rPr>
              <a:t>приказ МОН РК от 24.04.2020 г. № 158 и приказ МП РК от 12.04.2023 г. № 95); </a:t>
            </a:r>
          </a:p>
          <a:p>
            <a:endParaRPr lang="ru-RU" sz="1400" i="1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i="1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Правила организации питания обучающихся в государственных 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</a:rPr>
              <a:t>организациях среднего образования… </a:t>
            </a:r>
            <a:r>
              <a:rPr lang="ru-RU" sz="1400" dirty="0">
                <a:solidFill>
                  <a:srgbClr val="444444"/>
                </a:solidFill>
                <a:latin typeface="customFont"/>
              </a:rPr>
              <a:t>(</a:t>
            </a:r>
            <a:r>
              <a:rPr lang="ru-RU" sz="1400" i="1" dirty="0">
                <a:solidFill>
                  <a:srgbClr val="002060"/>
                </a:solidFill>
              </a:rPr>
              <a:t>приказ МОН РК от 31.10.2018г.                     № 598): - МЭГ </a:t>
            </a:r>
            <a:r>
              <a:rPr lang="ru-RU" sz="1400" i="1" dirty="0" err="1">
                <a:solidFill>
                  <a:srgbClr val="002060"/>
                </a:solidFill>
              </a:rPr>
              <a:t>горОО</a:t>
            </a:r>
            <a:r>
              <a:rPr lang="ru-RU" sz="1400" i="1" dirty="0">
                <a:solidFill>
                  <a:srgbClr val="002060"/>
                </a:solidFill>
              </a:rPr>
              <a:t> – еженедельно, школьные комиссии по мониторингу качества питания, - </a:t>
            </a:r>
            <a:r>
              <a:rPr lang="ru-RU" sz="1400" i="1" dirty="0" err="1">
                <a:solidFill>
                  <a:srgbClr val="002060"/>
                </a:solidFill>
              </a:rPr>
              <a:t>бракеражные</a:t>
            </a:r>
            <a:r>
              <a:rPr lang="ru-RU" sz="1400" i="1" dirty="0">
                <a:solidFill>
                  <a:srgbClr val="002060"/>
                </a:solidFill>
              </a:rPr>
              <a:t> комиссии;</a:t>
            </a:r>
          </a:p>
          <a:p>
            <a:pPr algn="just"/>
            <a:endParaRPr lang="ru-RU" sz="1400" i="1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i="1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Об утверждении размеров, источников, видов и Правил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</a:rPr>
              <a:t>предоставления социальной помощи гражданам, которым оказывается социальная помощь </a:t>
            </a:r>
            <a:r>
              <a:rPr lang="ru-RU" sz="1400" i="1" dirty="0">
                <a:solidFill>
                  <a:srgbClr val="002060"/>
                </a:solidFill>
              </a:rPr>
              <a:t>(Постановление Правительства Республики Казахстан от 12 марта 2012 года № 320).</a:t>
            </a:r>
            <a:endParaRPr lang="ru-RU" i="1" dirty="0">
              <a:solidFill>
                <a:srgbClr val="002060"/>
              </a:solidFill>
            </a:endParaRP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24944F2C-D2E1-4AE9-A63F-B2E7E4EE7233}"/>
              </a:ext>
            </a:extLst>
          </p:cNvPr>
          <p:cNvCxnSpPr>
            <a:cxnSpLocks/>
          </p:cNvCxnSpPr>
          <p:nvPr/>
        </p:nvCxnSpPr>
        <p:spPr>
          <a:xfrm>
            <a:off x="8591082" y="2046962"/>
            <a:ext cx="0" cy="130604"/>
          </a:xfrm>
          <a:prstGeom prst="straightConnector1">
            <a:avLst/>
          </a:prstGeom>
          <a:ln w="349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343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E9B13-23F9-489E-A8CF-F86062301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727" y="2491530"/>
            <a:ext cx="11316749" cy="291097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НЕКОТОРЫХ ВОПРОСАХ</a:t>
            </a:r>
            <a:b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 – 2024 УЧЕБНОГО ГОДА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89BE22-0CED-492F-8969-65D8EE2FE6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700"/>
          <a:stretch/>
        </p:blipFill>
        <p:spPr>
          <a:xfrm>
            <a:off x="0" y="0"/>
            <a:ext cx="12192000" cy="18036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8CE6B4-9FAC-4D81-AA1D-3DBDAC3E3830}"/>
              </a:ext>
            </a:extLst>
          </p:cNvPr>
          <p:cNvSpPr txBox="1"/>
          <p:nvPr/>
        </p:nvSpPr>
        <p:spPr>
          <a:xfrm>
            <a:off x="2348918" y="629174"/>
            <a:ext cx="7482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УПРАВЛЕНИЕ ОБРАЗОВАНИЯ АКИМАТА СЕВЕРО-КАЗАХСТАНСКОЙ ОБЛАСТИ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A601B4-29AD-4200-B992-A1EF11464B99}"/>
              </a:ext>
            </a:extLst>
          </p:cNvPr>
          <p:cNvSpPr txBox="1"/>
          <p:nvPr/>
        </p:nvSpPr>
        <p:spPr>
          <a:xfrm>
            <a:off x="5072653" y="6090406"/>
            <a:ext cx="2194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/>
              <a:t>Г. ПЕТРОПАВЛОВСК, </a:t>
            </a:r>
          </a:p>
          <a:p>
            <a:pPr algn="ctr"/>
            <a:r>
              <a:rPr lang="ru-RU" i="1" dirty="0"/>
              <a:t>СЕНТЯБРЬ, 2023 ГОД</a:t>
            </a:r>
          </a:p>
        </p:txBody>
      </p:sp>
    </p:spTree>
    <p:extLst>
      <p:ext uri="{BB962C8B-B14F-4D97-AF65-F5344CB8AC3E}">
        <p14:creationId xmlns:p14="http://schemas.microsoft.com/office/powerpoint/2010/main" val="2483964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4FF53C6-6470-407A-A26F-86AB7EBA1964}"/>
              </a:ext>
            </a:extLst>
          </p:cNvPr>
          <p:cNvSpPr/>
          <p:nvPr/>
        </p:nvSpPr>
        <p:spPr>
          <a:xfrm>
            <a:off x="0" y="0"/>
            <a:ext cx="12192000" cy="4054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АКТУАЛЬНЫЕ ВОПРОСЫ </a:t>
            </a:r>
          </a:p>
        </p:txBody>
      </p:sp>
      <p:pic>
        <p:nvPicPr>
          <p:cNvPr id="7" name="Рисунок 6" descr="Попасть в яблочко">
            <a:extLst>
              <a:ext uri="{FF2B5EF4-FFF2-40B4-BE49-F238E27FC236}">
                <a16:creationId xmlns:a16="http://schemas.microsoft.com/office/drawing/2014/main" id="{C9FC7A98-D280-4EBD-B47E-40862988F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532" y="559798"/>
            <a:ext cx="599536" cy="59953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0361C89-043C-40D3-AF3B-275D83E4CFC5}"/>
              </a:ext>
            </a:extLst>
          </p:cNvPr>
          <p:cNvSpPr/>
          <p:nvPr/>
        </p:nvSpPr>
        <p:spPr>
          <a:xfrm>
            <a:off x="924155" y="751089"/>
            <a:ext cx="5591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своевременное и достоверное заполнение НОБД;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ECC8893-979B-4E51-9884-3FFFA4B39049}"/>
              </a:ext>
            </a:extLst>
          </p:cNvPr>
          <p:cNvSpPr/>
          <p:nvPr/>
        </p:nvSpPr>
        <p:spPr>
          <a:xfrm>
            <a:off x="924155" y="1170070"/>
            <a:ext cx="10622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внутришкольного контроля, направленного на повышение качества образования и качества знаний обучающихся;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9229630-1BBC-4E03-A69D-40FE1BF62170}"/>
              </a:ext>
            </a:extLst>
          </p:cNvPr>
          <p:cNvSpPr/>
          <p:nvPr/>
        </p:nvSpPr>
        <p:spPr>
          <a:xfrm>
            <a:off x="903155" y="1816742"/>
            <a:ext cx="10622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инновационных школ, работа с одаренными детьми и детьми, имеющими повышенную мотивацию к обучению, участие в олимпиадах и интеллектуальных конкурсах;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7EC10DE-2317-4260-90CE-EDC1B0A0E5C3}"/>
              </a:ext>
            </a:extLst>
          </p:cNvPr>
          <p:cNvSpPr/>
          <p:nvPr/>
        </p:nvSpPr>
        <p:spPr>
          <a:xfrm>
            <a:off x="938409" y="2531380"/>
            <a:ext cx="107953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учебных планов, особенно для обучения детей с ООП;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2D6E7A5-5F5E-4619-BD8A-E4CEA856FFED}"/>
              </a:ext>
            </a:extLst>
          </p:cNvPr>
          <p:cNvSpPr/>
          <p:nvPr/>
        </p:nvSpPr>
        <p:spPr>
          <a:xfrm>
            <a:off x="938409" y="3050968"/>
            <a:ext cx="5210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итоговой аттестации выпускников;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3C15E2C-57B6-4AAE-A8DA-ADA85DD7C069}"/>
              </a:ext>
            </a:extLst>
          </p:cNvPr>
          <p:cNvSpPr/>
          <p:nvPr/>
        </p:nvSpPr>
        <p:spPr>
          <a:xfrm>
            <a:off x="924155" y="3550867"/>
            <a:ext cx="10622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участия выпускников в ЕНТ (соблюдение правил ЕНТ, качество знаний выпускников, участвующих в ЕНТ);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FF64DD7-17FF-4DBD-8E57-22A1868EEAAD}"/>
              </a:ext>
            </a:extLst>
          </p:cNvPr>
          <p:cNvSpPr/>
          <p:nvPr/>
        </p:nvSpPr>
        <p:spPr>
          <a:xfrm>
            <a:off x="924155" y="4265505"/>
            <a:ext cx="10450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инклюзивного обучения в дошкольных учреждениях и школах;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8EEB5FA-6B7F-4C10-8BB2-CA8607F745A1}"/>
              </a:ext>
            </a:extLst>
          </p:cNvPr>
          <p:cNvSpPr/>
          <p:nvPr/>
        </p:nvSpPr>
        <p:spPr>
          <a:xfrm>
            <a:off x="893399" y="4829894"/>
            <a:ext cx="100448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комфортных условий обучения (питание, подвоз);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A1F60C7-46EA-4B89-BE52-02373401E858}"/>
              </a:ext>
            </a:extLst>
          </p:cNvPr>
          <p:cNvSpPr/>
          <p:nvPr/>
        </p:nvSpPr>
        <p:spPr>
          <a:xfrm>
            <a:off x="893399" y="5460361"/>
            <a:ext cx="10450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своевременного расходования средств по Фонду всеобуча;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E3F4D8F-324B-417D-9361-B9D8C7124C07}"/>
              </a:ext>
            </a:extLst>
          </p:cNvPr>
          <p:cNvSpPr/>
          <p:nvPr/>
        </p:nvSpPr>
        <p:spPr>
          <a:xfrm>
            <a:off x="893399" y="6090828"/>
            <a:ext cx="10450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слабая информационно-разъяснительная работа среди родителей, в частности по вопросам сотрудничества с другими организациями (особенно частными).</a:t>
            </a:r>
            <a:endParaRPr lang="ru-RU" dirty="0"/>
          </a:p>
        </p:txBody>
      </p:sp>
      <p:pic>
        <p:nvPicPr>
          <p:cNvPr id="18" name="Рисунок 17" descr="Попасть в яблочко">
            <a:extLst>
              <a:ext uri="{FF2B5EF4-FFF2-40B4-BE49-F238E27FC236}">
                <a16:creationId xmlns:a16="http://schemas.microsoft.com/office/drawing/2014/main" id="{3F03F2EC-D33A-4C9E-8BA5-32CFDB2DB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532" y="1178008"/>
            <a:ext cx="599536" cy="599536"/>
          </a:xfrm>
          <a:prstGeom prst="rect">
            <a:avLst/>
          </a:prstGeom>
        </p:spPr>
      </p:pic>
      <p:pic>
        <p:nvPicPr>
          <p:cNvPr id="19" name="Рисунок 18" descr="Попасть в яблочко">
            <a:extLst>
              <a:ext uri="{FF2B5EF4-FFF2-40B4-BE49-F238E27FC236}">
                <a16:creationId xmlns:a16="http://schemas.microsoft.com/office/drawing/2014/main" id="{C346F134-1198-4D95-8723-96F52DA65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532" y="1778413"/>
            <a:ext cx="599536" cy="599536"/>
          </a:xfrm>
          <a:prstGeom prst="rect">
            <a:avLst/>
          </a:prstGeom>
        </p:spPr>
      </p:pic>
      <p:pic>
        <p:nvPicPr>
          <p:cNvPr id="20" name="Рисунок 19" descr="Попасть в яблочко">
            <a:extLst>
              <a:ext uri="{FF2B5EF4-FFF2-40B4-BE49-F238E27FC236}">
                <a16:creationId xmlns:a16="http://schemas.microsoft.com/office/drawing/2014/main" id="{89079D72-8AB5-414D-8F1E-B6D68C903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532" y="2377949"/>
            <a:ext cx="599536" cy="599536"/>
          </a:xfrm>
          <a:prstGeom prst="rect">
            <a:avLst/>
          </a:prstGeom>
        </p:spPr>
      </p:pic>
      <p:pic>
        <p:nvPicPr>
          <p:cNvPr id="21" name="Рисунок 20" descr="Попасть в яблочко">
            <a:extLst>
              <a:ext uri="{FF2B5EF4-FFF2-40B4-BE49-F238E27FC236}">
                <a16:creationId xmlns:a16="http://schemas.microsoft.com/office/drawing/2014/main" id="{E9E79A27-AB0F-4241-99A2-55685EE69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532" y="2964408"/>
            <a:ext cx="599536" cy="599536"/>
          </a:xfrm>
          <a:prstGeom prst="rect">
            <a:avLst/>
          </a:prstGeom>
        </p:spPr>
      </p:pic>
      <p:pic>
        <p:nvPicPr>
          <p:cNvPr id="22" name="Рисунок 21" descr="Попасть в яблочко">
            <a:extLst>
              <a:ext uri="{FF2B5EF4-FFF2-40B4-BE49-F238E27FC236}">
                <a16:creationId xmlns:a16="http://schemas.microsoft.com/office/drawing/2014/main" id="{F5C5E5D6-28E9-426B-8C80-5F9BB2642C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532" y="3550867"/>
            <a:ext cx="599536" cy="599536"/>
          </a:xfrm>
          <a:prstGeom prst="rect">
            <a:avLst/>
          </a:prstGeom>
        </p:spPr>
      </p:pic>
      <p:pic>
        <p:nvPicPr>
          <p:cNvPr id="23" name="Рисунок 22" descr="Попасть в яблочко">
            <a:extLst>
              <a:ext uri="{FF2B5EF4-FFF2-40B4-BE49-F238E27FC236}">
                <a16:creationId xmlns:a16="http://schemas.microsoft.com/office/drawing/2014/main" id="{5CC49B69-1AC1-4145-ACA0-7AC4366768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532" y="4150403"/>
            <a:ext cx="599536" cy="599536"/>
          </a:xfrm>
          <a:prstGeom prst="rect">
            <a:avLst/>
          </a:prstGeom>
        </p:spPr>
      </p:pic>
      <p:pic>
        <p:nvPicPr>
          <p:cNvPr id="24" name="Рисунок 23" descr="Попасть в яблочко">
            <a:extLst>
              <a:ext uri="{FF2B5EF4-FFF2-40B4-BE49-F238E27FC236}">
                <a16:creationId xmlns:a16="http://schemas.microsoft.com/office/drawing/2014/main" id="{0BC062EF-AD7D-4309-B29A-5143F84BAF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532" y="4710854"/>
            <a:ext cx="599536" cy="599536"/>
          </a:xfrm>
          <a:prstGeom prst="rect">
            <a:avLst/>
          </a:prstGeom>
        </p:spPr>
      </p:pic>
      <p:pic>
        <p:nvPicPr>
          <p:cNvPr id="25" name="Рисунок 24" descr="Попасть в яблочко">
            <a:extLst>
              <a:ext uri="{FF2B5EF4-FFF2-40B4-BE49-F238E27FC236}">
                <a16:creationId xmlns:a16="http://schemas.microsoft.com/office/drawing/2014/main" id="{927440DF-8169-479D-A298-8F32D01A7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532" y="5357417"/>
            <a:ext cx="599536" cy="599536"/>
          </a:xfrm>
          <a:prstGeom prst="rect">
            <a:avLst/>
          </a:prstGeom>
        </p:spPr>
      </p:pic>
      <p:pic>
        <p:nvPicPr>
          <p:cNvPr id="26" name="Рисунок 25" descr="Попасть в яблочко">
            <a:extLst>
              <a:ext uri="{FF2B5EF4-FFF2-40B4-BE49-F238E27FC236}">
                <a16:creationId xmlns:a16="http://schemas.microsoft.com/office/drawing/2014/main" id="{2C10E605-679B-4406-8A09-D0821867E9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5532" y="6082036"/>
            <a:ext cx="599536" cy="59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46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3BA4959-B542-4A4A-8EC0-55C89E4CFBE1}"/>
              </a:ext>
            </a:extLst>
          </p:cNvPr>
          <p:cNvSpPr/>
          <p:nvPr/>
        </p:nvSpPr>
        <p:spPr>
          <a:xfrm>
            <a:off x="0" y="0"/>
            <a:ext cx="12192000" cy="4054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ДОШКОЛЬНОЕ ОБУЧЕНИЕ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99842DB-7041-4694-9031-27A733D9968B}"/>
              </a:ext>
            </a:extLst>
          </p:cNvPr>
          <p:cNvSpPr/>
          <p:nvPr/>
        </p:nvSpPr>
        <p:spPr>
          <a:xfrm>
            <a:off x="1029418" y="466839"/>
            <a:ext cx="110993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Приказ Министра просвещения Республики Казахстан от 9.09.2022 г. № 354 «Об утверждении Правил формирования, сопровождения, системно-технического обслуживания, интеграции и обеспечения информационной безопасности информационной системы «Национальная образовательная база данных»</a:t>
            </a:r>
            <a:endParaRPr lang="ru-RU" sz="1600" i="1" dirty="0">
              <a:solidFill>
                <a:srgbClr val="002060"/>
              </a:solidFill>
            </a:endParaRPr>
          </a:p>
        </p:txBody>
      </p:sp>
      <p:pic>
        <p:nvPicPr>
          <p:cNvPr id="7" name="Рисунок 6" descr="Молоток судьи">
            <a:extLst>
              <a:ext uri="{FF2B5EF4-FFF2-40B4-BE49-F238E27FC236}">
                <a16:creationId xmlns:a16="http://schemas.microsoft.com/office/drawing/2014/main" id="{7968FFC5-4A8F-472C-B5B5-B2F6BD190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554" y="574457"/>
            <a:ext cx="615760" cy="615760"/>
          </a:xfrm>
          <a:prstGeom prst="rect">
            <a:avLst/>
          </a:prstGeom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8894351-F083-4A0E-AC34-A785C646F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322068"/>
              </p:ext>
            </p:extLst>
          </p:nvPr>
        </p:nvGraphicFramePr>
        <p:xfrm>
          <a:off x="149528" y="1842046"/>
          <a:ext cx="5790233" cy="17068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372512">
                  <a:extLst>
                    <a:ext uri="{9D8B030D-6E8A-4147-A177-3AD203B41FA5}">
                      <a16:colId xmlns:a16="http://schemas.microsoft.com/office/drawing/2014/main" val="3708361260"/>
                    </a:ext>
                  </a:extLst>
                </a:gridCol>
                <a:gridCol w="1110910">
                  <a:extLst>
                    <a:ext uri="{9D8B030D-6E8A-4147-A177-3AD203B41FA5}">
                      <a16:colId xmlns:a16="http://schemas.microsoft.com/office/drawing/2014/main" val="2911810491"/>
                    </a:ext>
                  </a:extLst>
                </a:gridCol>
                <a:gridCol w="1442435">
                  <a:extLst>
                    <a:ext uri="{9D8B030D-6E8A-4147-A177-3AD203B41FA5}">
                      <a16:colId xmlns:a16="http://schemas.microsoft.com/office/drawing/2014/main" val="1454571410"/>
                    </a:ext>
                  </a:extLst>
                </a:gridCol>
                <a:gridCol w="864376">
                  <a:extLst>
                    <a:ext uri="{9D8B030D-6E8A-4147-A177-3AD203B41FA5}">
                      <a16:colId xmlns:a16="http://schemas.microsoft.com/office/drawing/2014/main" val="2181433116"/>
                    </a:ext>
                  </a:extLst>
                </a:gridCol>
              </a:tblGrid>
              <a:tr h="3940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НОБД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оперативные данные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-/+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8318884"/>
                  </a:ext>
                </a:extLst>
              </a:tr>
              <a:tr h="1970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контингент ДДО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7 348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7 748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- 400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86835929"/>
                  </a:ext>
                </a:extLst>
              </a:tr>
              <a:tr h="3940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контингент детей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ДДО по госзаказу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1 953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7 025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- 5072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654212"/>
                  </a:ext>
                </a:extLst>
              </a:tr>
              <a:tr h="3940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контингент предшкольных классов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747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8640294"/>
                  </a:ext>
                </a:extLst>
              </a:tr>
            </a:tbl>
          </a:graphicData>
        </a:graphic>
      </p:graphicFrame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CB5C888E-776C-4DF7-B6E6-B8772FFC2D30}"/>
              </a:ext>
            </a:extLst>
          </p:cNvPr>
          <p:cNvCxnSpPr>
            <a:cxnSpLocks/>
          </p:cNvCxnSpPr>
          <p:nvPr/>
        </p:nvCxnSpPr>
        <p:spPr>
          <a:xfrm flipV="1">
            <a:off x="333554" y="1359232"/>
            <a:ext cx="11579525" cy="72753"/>
          </a:xfrm>
          <a:prstGeom prst="line">
            <a:avLst/>
          </a:prstGeom>
          <a:ln w="9525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4261B68-6984-410F-B391-683462E3BC40}"/>
              </a:ext>
            </a:extLst>
          </p:cNvPr>
          <p:cNvSpPr/>
          <p:nvPr/>
        </p:nvSpPr>
        <p:spPr>
          <a:xfrm>
            <a:off x="149527" y="3626430"/>
            <a:ext cx="5790233" cy="135909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ЦКС: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СКО – 9601 детей, г. Петропавловск – 4395 детей,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актуализированы: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СКО – 3946 детей (41,1%),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г. Петропавловск – 1679 детей (38,2%)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D2C10FB-78A0-4FAC-A199-11FC8FF4A3F2}"/>
              </a:ext>
            </a:extLst>
          </p:cNvPr>
          <p:cNvSpPr/>
          <p:nvPr/>
        </p:nvSpPr>
        <p:spPr>
          <a:xfrm>
            <a:off x="1249877" y="1509490"/>
            <a:ext cx="3511904" cy="255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АКТУАЛЬНОСТЬ ЗАПОЛНЕНИЯ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69B36D9-86D0-4466-B340-B060B470E485}"/>
              </a:ext>
            </a:extLst>
          </p:cNvPr>
          <p:cNvSpPr/>
          <p:nvPr/>
        </p:nvSpPr>
        <p:spPr>
          <a:xfrm>
            <a:off x="7219356" y="1509490"/>
            <a:ext cx="3511904" cy="255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НАПОЛНЯЕМОСТЬ ГРУПП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B9241EB-D626-4846-8C5E-6823CE03C5E9}"/>
              </a:ext>
            </a:extLst>
          </p:cNvPr>
          <p:cNvSpPr/>
          <p:nvPr/>
        </p:nvSpPr>
        <p:spPr>
          <a:xfrm>
            <a:off x="6322209" y="1933328"/>
            <a:ext cx="2235195" cy="255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ОДНОВОЗРАСТНЫЕ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8EB7E39-5695-4EC2-AE82-63D8EFE6D2EF}"/>
              </a:ext>
            </a:extLst>
          </p:cNvPr>
          <p:cNvSpPr/>
          <p:nvPr/>
        </p:nvSpPr>
        <p:spPr>
          <a:xfrm>
            <a:off x="9619036" y="1933328"/>
            <a:ext cx="2235195" cy="255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РАЗНОВОЗРАСТНЫЕ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446E7710-2031-4DB8-B27B-A0CB220AC7EC}"/>
              </a:ext>
            </a:extLst>
          </p:cNvPr>
          <p:cNvCxnSpPr>
            <a:cxnSpLocks/>
          </p:cNvCxnSpPr>
          <p:nvPr/>
        </p:nvCxnSpPr>
        <p:spPr>
          <a:xfrm>
            <a:off x="9495377" y="2114097"/>
            <a:ext cx="0" cy="465912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66532DAA-6D97-4F73-BB99-1C4F653989C0}"/>
              </a:ext>
            </a:extLst>
          </p:cNvPr>
          <p:cNvCxnSpPr>
            <a:cxnSpLocks/>
          </p:cNvCxnSpPr>
          <p:nvPr/>
        </p:nvCxnSpPr>
        <p:spPr>
          <a:xfrm flipH="1">
            <a:off x="6095999" y="2060853"/>
            <a:ext cx="1" cy="465912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9FF665DD-5CD4-429C-BFD7-BD577AEB977F}"/>
              </a:ext>
            </a:extLst>
          </p:cNvPr>
          <p:cNvSpPr/>
          <p:nvPr/>
        </p:nvSpPr>
        <p:spPr>
          <a:xfrm>
            <a:off x="6176746" y="2248553"/>
            <a:ext cx="3162385" cy="4532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u="sng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возрастная группа от 5 до 6 лет</a:t>
            </a:r>
            <a:endParaRPr lang="ru-RU" sz="1100" b="1" u="sng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Балдаурен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»: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«Ер </a:t>
            </a:r>
            <a:r>
              <a:rPr lang="kk-KZ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төстік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26 дет., </a:t>
            </a:r>
            <a:r>
              <a:rPr lang="ru-RU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Когершин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– 26 дет., «</a:t>
            </a:r>
            <a:r>
              <a:rPr lang="ru-RU" sz="1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Куншуак</a:t>
            </a:r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31 дет.</a:t>
            </a:r>
          </a:p>
          <a:p>
            <a:pPr algn="just">
              <a:spcAft>
                <a:spcPts val="0"/>
              </a:spcAft>
            </a:pPr>
            <a:endParaRPr lang="ru-RU" sz="10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«Салтанат»: </a:t>
            </a:r>
            <a:r>
              <a:rPr lang="kk-KZ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kk-KZ" sz="1200" dirty="0" err="1">
                <a:latin typeface="Arial" panose="020B0604020202020204" pitchFamily="34" charset="0"/>
                <a:cs typeface="Arial" panose="020B0604020202020204" pitchFamily="34" charset="0"/>
              </a:rPr>
              <a:t>Жұлдызрар</a:t>
            </a: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- 27 дет.</a:t>
            </a:r>
          </a:p>
          <a:p>
            <a:pPr algn="just">
              <a:spcAft>
                <a:spcPts val="0"/>
              </a:spcAft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«Дошкольный центр «</a:t>
            </a:r>
            <a:r>
              <a:rPr lang="ru-RU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Достык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»:</a:t>
            </a:r>
            <a:endParaRPr lang="ru-RU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Непоседы» 28 дет.;</a:t>
            </a: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«Добрая сказка»: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«Пчелка» 27 дет.,</a:t>
            </a:r>
          </a:p>
          <a:p>
            <a:pPr algn="just">
              <a:spcAft>
                <a:spcPts val="0"/>
              </a:spcAft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Еркемай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»: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Гномики» 27 дет., «Непоседы» 27 дет., «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Знайка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 26 дет..</a:t>
            </a:r>
          </a:p>
          <a:p>
            <a:pPr algn="just">
              <a:spcAft>
                <a:spcPts val="0"/>
              </a:spcAft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u="sng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возрастная группа от 4 до 5 лет</a:t>
            </a:r>
            <a:endParaRPr lang="ru-RU" sz="1100" b="1" u="sng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Айголек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»: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группа 6» 29 дет.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ru-RU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«Аленушка»: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«Изюминки» 30 дет..</a:t>
            </a:r>
          </a:p>
          <a:p>
            <a:pPr algn="just">
              <a:spcAft>
                <a:spcPts val="0"/>
              </a:spcAft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u="sng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возрастная группа от 3 до 4 лет</a:t>
            </a:r>
            <a:endParaRPr lang="ru-RU" sz="1100" b="1" u="sng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«Василек»: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«Звездочки» 26 дет.,</a:t>
            </a: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Айголек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«группа 11» 26 дет.,</a:t>
            </a: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«Аленушка»: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«Совята» 27 дет..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F29749-565F-45E6-9622-F96A83F9A5B0}"/>
              </a:ext>
            </a:extLst>
          </p:cNvPr>
          <p:cNvSpPr txBox="1"/>
          <p:nvPr/>
        </p:nvSpPr>
        <p:spPr>
          <a:xfrm>
            <a:off x="9732364" y="2264446"/>
            <a:ext cx="1997791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200" dirty="0"/>
              <a:t>54 ФАКТА </a:t>
            </a:r>
          </a:p>
          <a:p>
            <a:pPr algn="ctr"/>
            <a:r>
              <a:rPr lang="ru-RU" sz="1200" dirty="0"/>
              <a:t>ПРЕВЫШЕНИЯ НОРМАТИВА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0BD0022-84CE-459A-9BA1-E87C11A35973}"/>
              </a:ext>
            </a:extLst>
          </p:cNvPr>
          <p:cNvSpPr/>
          <p:nvPr/>
        </p:nvSpPr>
        <p:spPr>
          <a:xfrm>
            <a:off x="9619036" y="2856764"/>
            <a:ext cx="2423436" cy="3916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факт: 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Аққаиын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Алакай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Балапан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»,«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Баларман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«Ивушка»;</a:t>
            </a:r>
          </a:p>
          <a:p>
            <a:pPr algn="just">
              <a:spcAft>
                <a:spcPts val="0"/>
              </a:spcAft>
            </a:pP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факта: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«Кроха»;</a:t>
            </a:r>
          </a:p>
          <a:p>
            <a:pPr algn="just">
              <a:spcAft>
                <a:spcPts val="0"/>
              </a:spcAft>
            </a:pP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фактов: 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Балауса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algn="just">
              <a:spcAft>
                <a:spcPts val="0"/>
              </a:spcAft>
            </a:pP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фактов: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«АБВДЕЙКА»;</a:t>
            </a:r>
          </a:p>
          <a:p>
            <a:pPr algn="just">
              <a:spcAft>
                <a:spcPts val="0"/>
              </a:spcAft>
            </a:pP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фактов: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«Василек»;</a:t>
            </a:r>
          </a:p>
          <a:p>
            <a:pPr algn="just">
              <a:spcAft>
                <a:spcPts val="0"/>
              </a:spcAft>
            </a:pP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фактов: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«НЯНЯ», «Чайка»,</a:t>
            </a: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401E7DC7-E111-47DE-BAB3-8AC492D2F416}"/>
              </a:ext>
            </a:extLst>
          </p:cNvPr>
          <p:cNvSpPr/>
          <p:nvPr/>
        </p:nvSpPr>
        <p:spPr>
          <a:xfrm>
            <a:off x="949314" y="5348510"/>
            <a:ext cx="4419381" cy="255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МАТЕРИАЛЬНО-ТЕХНИЧЕСКИЙ РАЗДЕЛ</a:t>
            </a:r>
          </a:p>
        </p:txBody>
      </p:sp>
      <p:pic>
        <p:nvPicPr>
          <p:cNvPr id="29" name="Рисунок 28" descr="Инструменты">
            <a:extLst>
              <a:ext uri="{FF2B5EF4-FFF2-40B4-BE49-F238E27FC236}">
                <a16:creationId xmlns:a16="http://schemas.microsoft.com/office/drawing/2014/main" id="{A882C878-4EE6-42EC-A2F8-18272328CA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4683" y="5765910"/>
            <a:ext cx="654631" cy="654631"/>
          </a:xfrm>
          <a:prstGeom prst="rect">
            <a:avLst/>
          </a:prstGeom>
        </p:spPr>
      </p:pic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047FA01E-03B8-4C2D-AE48-79295063FBC6}"/>
              </a:ext>
            </a:extLst>
          </p:cNvPr>
          <p:cNvSpPr/>
          <p:nvPr/>
        </p:nvSpPr>
        <p:spPr>
          <a:xfrm>
            <a:off x="1126035" y="5631561"/>
            <a:ext cx="44871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</a:rPr>
              <a:t>НОБД: </a:t>
            </a:r>
          </a:p>
          <a:p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2 объекта дошкольного образования:  я/с «Росинка» и я/с «Батыр»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61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77727E2-01D4-4B38-9D93-0522B49A22A1}"/>
              </a:ext>
            </a:extLst>
          </p:cNvPr>
          <p:cNvSpPr/>
          <p:nvPr/>
        </p:nvSpPr>
        <p:spPr>
          <a:xfrm>
            <a:off x="0" y="0"/>
            <a:ext cx="12192000" cy="4054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ОЛИМПИАДЫ И КОНКУРСЫ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4AA3B98-F7D6-47FB-AD70-89A27CD40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050503"/>
              </p:ext>
            </p:extLst>
          </p:nvPr>
        </p:nvGraphicFramePr>
        <p:xfrm>
          <a:off x="221711" y="698460"/>
          <a:ext cx="11587851" cy="57331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83">
                  <a:extLst>
                    <a:ext uri="{9D8B030D-6E8A-4147-A177-3AD203B41FA5}">
                      <a16:colId xmlns:a16="http://schemas.microsoft.com/office/drawing/2014/main" val="313775501"/>
                    </a:ext>
                  </a:extLst>
                </a:gridCol>
                <a:gridCol w="1361535">
                  <a:extLst>
                    <a:ext uri="{9D8B030D-6E8A-4147-A177-3AD203B41FA5}">
                      <a16:colId xmlns:a16="http://schemas.microsoft.com/office/drawing/2014/main" val="1785164636"/>
                    </a:ext>
                  </a:extLst>
                </a:gridCol>
                <a:gridCol w="1320837">
                  <a:extLst>
                    <a:ext uri="{9D8B030D-6E8A-4147-A177-3AD203B41FA5}">
                      <a16:colId xmlns:a16="http://schemas.microsoft.com/office/drawing/2014/main" val="3107311190"/>
                    </a:ext>
                  </a:extLst>
                </a:gridCol>
                <a:gridCol w="1187644">
                  <a:extLst>
                    <a:ext uri="{9D8B030D-6E8A-4147-A177-3AD203B41FA5}">
                      <a16:colId xmlns:a16="http://schemas.microsoft.com/office/drawing/2014/main" val="2424113720"/>
                    </a:ext>
                  </a:extLst>
                </a:gridCol>
                <a:gridCol w="1331936">
                  <a:extLst>
                    <a:ext uri="{9D8B030D-6E8A-4147-A177-3AD203B41FA5}">
                      <a16:colId xmlns:a16="http://schemas.microsoft.com/office/drawing/2014/main" val="2854021722"/>
                    </a:ext>
                  </a:extLst>
                </a:gridCol>
                <a:gridCol w="1035951">
                  <a:extLst>
                    <a:ext uri="{9D8B030D-6E8A-4147-A177-3AD203B41FA5}">
                      <a16:colId xmlns:a16="http://schemas.microsoft.com/office/drawing/2014/main" val="2939748303"/>
                    </a:ext>
                  </a:extLst>
                </a:gridCol>
                <a:gridCol w="1272740">
                  <a:extLst>
                    <a:ext uri="{9D8B030D-6E8A-4147-A177-3AD203B41FA5}">
                      <a16:colId xmlns:a16="http://schemas.microsoft.com/office/drawing/2014/main" val="3689356592"/>
                    </a:ext>
                  </a:extLst>
                </a:gridCol>
                <a:gridCol w="832461">
                  <a:extLst>
                    <a:ext uri="{9D8B030D-6E8A-4147-A177-3AD203B41FA5}">
                      <a16:colId xmlns:a16="http://schemas.microsoft.com/office/drawing/2014/main" val="3571401590"/>
                    </a:ext>
                  </a:extLst>
                </a:gridCol>
                <a:gridCol w="976755">
                  <a:extLst>
                    <a:ext uri="{9D8B030D-6E8A-4147-A177-3AD203B41FA5}">
                      <a16:colId xmlns:a16="http://schemas.microsoft.com/office/drawing/2014/main" val="2106022508"/>
                    </a:ext>
                  </a:extLst>
                </a:gridCol>
                <a:gridCol w="788062">
                  <a:extLst>
                    <a:ext uri="{9D8B030D-6E8A-4147-A177-3AD203B41FA5}">
                      <a16:colId xmlns:a16="http://schemas.microsoft.com/office/drawing/2014/main" val="139901819"/>
                    </a:ext>
                  </a:extLst>
                </a:gridCol>
                <a:gridCol w="1124747">
                  <a:extLst>
                    <a:ext uri="{9D8B030D-6E8A-4147-A177-3AD203B41FA5}">
                      <a16:colId xmlns:a16="http://schemas.microsoft.com/office/drawing/2014/main" val="534407024"/>
                    </a:ext>
                  </a:extLst>
                </a:gridCol>
              </a:tblGrid>
              <a:tr h="10251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Наименование района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Республиканская олимпиада по общеобразовательным предметам среди учащихся 9-11 </a:t>
                      </a:r>
                      <a:r>
                        <a:rPr lang="ru-RU" sz="1200" u="none" strike="noStrike" dirty="0" err="1">
                          <a:effectLst/>
                        </a:rPr>
                        <a:t>кл</a:t>
                      </a:r>
                      <a:r>
                        <a:rPr lang="ru-RU" sz="1200" u="none" strike="noStrike" dirty="0">
                          <a:effectLst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Республиканская олимпиада для учащихся 5-6 </a:t>
                      </a:r>
                      <a:r>
                        <a:rPr lang="ru-RU" sz="1200" u="none" strike="noStrike" dirty="0" err="1">
                          <a:effectLst/>
                        </a:rPr>
                        <a:t>кл</a:t>
                      </a:r>
                      <a:r>
                        <a:rPr lang="ru-RU" sz="1200" u="none" strike="noStrike" dirty="0">
                          <a:effectLst/>
                        </a:rPr>
                        <a:t>. по  школьным </a:t>
                      </a:r>
                      <a:r>
                        <a:rPr lang="ru-RU" sz="1200" u="none" strike="noStrike" dirty="0" err="1">
                          <a:effectLst/>
                        </a:rPr>
                        <a:t>предм</a:t>
                      </a:r>
                      <a:r>
                        <a:rPr lang="ru-RU" sz="1200" u="none" strike="noStrike" dirty="0">
                          <a:effectLst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Республиканский конкурс исследовательских проектов и творческих работ "</a:t>
                      </a:r>
                      <a:r>
                        <a:rPr lang="ru-RU" sz="1200" u="none" strike="noStrike" dirty="0" err="1">
                          <a:effectLst/>
                        </a:rPr>
                        <a:t>Зерде</a:t>
                      </a:r>
                      <a:r>
                        <a:rPr lang="ru-RU" sz="1200" u="none" strike="noStrike" dirty="0">
                          <a:effectLst/>
                        </a:rPr>
                        <a:t>" для учащихся 2-7 </a:t>
                      </a:r>
                      <a:r>
                        <a:rPr lang="ru-RU" sz="1200" u="none" strike="noStrike" dirty="0" err="1">
                          <a:effectLst/>
                        </a:rPr>
                        <a:t>кл</a:t>
                      </a:r>
                      <a:r>
                        <a:rPr lang="ru-RU" sz="1200" u="none" strike="noStrike" dirty="0">
                          <a:effectLst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Республиканский конкурс исследовательских проектов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Республиканская юниорская олимпиада среди 7-8 </a:t>
                      </a:r>
                      <a:r>
                        <a:rPr lang="ru-RU" sz="1200" u="none" strike="noStrike" dirty="0" err="1">
                          <a:effectLst/>
                        </a:rPr>
                        <a:t>кл</a:t>
                      </a:r>
                      <a:r>
                        <a:rPr lang="ru-RU" sz="1200" u="none" strike="noStrike" dirty="0">
                          <a:effectLst/>
                        </a:rPr>
                        <a:t>. по предметам ЕМН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Республиканский математический турнир "</a:t>
                      </a:r>
                      <a:r>
                        <a:rPr lang="ru-RU" sz="1200" u="none" strike="noStrike" dirty="0" err="1">
                          <a:effectLst/>
                        </a:rPr>
                        <a:t>Бастау</a:t>
                      </a:r>
                      <a:r>
                        <a:rPr lang="ru-RU" sz="1200" u="none" strike="noStrike" dirty="0">
                          <a:effectLst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Республиканская отборочная олимпиада по лингвистике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Президентская олимпиада по предметам ЕМН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Республиканский конкурс экологических проектов «</a:t>
                      </a:r>
                      <a:r>
                        <a:rPr lang="ru-RU" sz="1200" u="none" strike="noStrike" dirty="0" err="1">
                          <a:effectLst/>
                        </a:rPr>
                        <a:t>ProEco</a:t>
                      </a:r>
                      <a:r>
                        <a:rPr lang="ru-RU" sz="1200" u="none" strike="noStrike" dirty="0">
                          <a:effectLst/>
                        </a:rPr>
                        <a:t>» для учащихся 5-8 классов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499257"/>
                  </a:ext>
                </a:extLst>
              </a:tr>
              <a:tr h="3134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>
                          <a:effectLst/>
                        </a:rPr>
                        <a:t>Айыртауский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серебро-1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серебро-1, бронза-1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серебро-1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7589653"/>
                  </a:ext>
                </a:extLst>
              </a:tr>
              <a:tr h="3116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Акжарский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серебро-1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серебро-1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6669074"/>
                  </a:ext>
                </a:extLst>
              </a:tr>
              <a:tr h="3134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Аккайынский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серебро-1, бронза-2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8804680"/>
                  </a:ext>
                </a:extLst>
              </a:tr>
              <a:tr h="3319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Есильский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бронза-1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бронза-1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бронза-1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4994465"/>
                  </a:ext>
                </a:extLst>
              </a:tr>
              <a:tr h="3364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Жамбылский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Гран-при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золото-1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532230"/>
                  </a:ext>
                </a:extLst>
              </a:tr>
              <a:tr h="33767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 М. Жумабаева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золото-1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3226747"/>
                  </a:ext>
                </a:extLst>
              </a:tr>
              <a:tr h="3441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Кызылжарский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серебро-1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серебро-2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852067"/>
                  </a:ext>
                </a:extLst>
              </a:tr>
              <a:tr h="4139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Мамлютский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бронза-1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7009836"/>
                  </a:ext>
                </a:extLst>
              </a:tr>
              <a:tr h="4146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 Г. Мусрепова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бронза-1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85919"/>
                  </a:ext>
                </a:extLst>
              </a:tr>
              <a:tr h="3812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Тайыншинский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серебро-1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серебро-1, бронза-1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бронза-1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270155"/>
                  </a:ext>
                </a:extLst>
              </a:tr>
              <a:tr h="4998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Петропавловск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серебро-4, бронза-5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 золото-1, серебро-1, бронза-2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серебро-1,                  бронза-4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бронза-1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серебро-1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бронза-1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" marR="8472" marT="84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714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857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E204BB5-859B-4AC8-A03A-F4494C8E5D04}"/>
              </a:ext>
            </a:extLst>
          </p:cNvPr>
          <p:cNvSpPr/>
          <p:nvPr/>
        </p:nvSpPr>
        <p:spPr>
          <a:xfrm>
            <a:off x="0" y="0"/>
            <a:ext cx="12192000" cy="4054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РЕСПУБЛИКАНСКИЙ ЭТАП ОЛИМПИАДЫ ПО ОБЩЕОБРАЗОВАТЕЛЬНЫМ ПРЕДМЕТАМ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FAE44BF-C4B4-40F4-9C93-B671F41E807B}"/>
              </a:ext>
            </a:extLst>
          </p:cNvPr>
          <p:cNvSpPr/>
          <p:nvPr/>
        </p:nvSpPr>
        <p:spPr>
          <a:xfrm>
            <a:off x="4606505" y="460493"/>
            <a:ext cx="72979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СКО: ЕМН – 19 место из 24 команд, ОГН – 18 место из 24 команд </a:t>
            </a:r>
          </a:p>
          <a:p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         (2022 – 19 место из 19 команд).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208397-456D-41C9-B462-3FBC9D4AF481}"/>
              </a:ext>
            </a:extLst>
          </p:cNvPr>
          <p:cNvSpPr txBox="1"/>
          <p:nvPr/>
        </p:nvSpPr>
        <p:spPr>
          <a:xfrm>
            <a:off x="871268" y="568676"/>
            <a:ext cx="3092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РЕСПУБЛИКАНСКИЙ РЕЙТИНГ</a:t>
            </a:r>
          </a:p>
        </p:txBody>
      </p:sp>
      <p:pic>
        <p:nvPicPr>
          <p:cNvPr id="8" name="Рисунок 7" descr="Кубок">
            <a:extLst>
              <a:ext uri="{FF2B5EF4-FFF2-40B4-BE49-F238E27FC236}">
                <a16:creationId xmlns:a16="http://schemas.microsoft.com/office/drawing/2014/main" id="{CCD94399-52B5-4CB9-ADFA-1434F6317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895" y="491172"/>
            <a:ext cx="524340" cy="524340"/>
          </a:xfrm>
          <a:prstGeom prst="rect">
            <a:avLst/>
          </a:prstGeom>
        </p:spPr>
      </p:pic>
      <p:sp>
        <p:nvSpPr>
          <p:cNvPr id="9" name="Стрелка: шеврон 8">
            <a:extLst>
              <a:ext uri="{FF2B5EF4-FFF2-40B4-BE49-F238E27FC236}">
                <a16:creationId xmlns:a16="http://schemas.microsoft.com/office/drawing/2014/main" id="{4A9A7CB1-3E1F-49EA-9941-9AD2D7ECDF83}"/>
              </a:ext>
            </a:extLst>
          </p:cNvPr>
          <p:cNvSpPr/>
          <p:nvPr/>
        </p:nvSpPr>
        <p:spPr>
          <a:xfrm>
            <a:off x="3919359" y="538494"/>
            <a:ext cx="365527" cy="369332"/>
          </a:xfrm>
          <a:prstGeom prst="chevron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: шеврон 10">
            <a:extLst>
              <a:ext uri="{FF2B5EF4-FFF2-40B4-BE49-F238E27FC236}">
                <a16:creationId xmlns:a16="http://schemas.microsoft.com/office/drawing/2014/main" id="{70003426-293F-4D75-9CC1-4405A6826C64}"/>
              </a:ext>
            </a:extLst>
          </p:cNvPr>
          <p:cNvSpPr/>
          <p:nvPr/>
        </p:nvSpPr>
        <p:spPr>
          <a:xfrm>
            <a:off x="4170301" y="533780"/>
            <a:ext cx="365527" cy="369332"/>
          </a:xfrm>
          <a:prstGeom prst="chevron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D84284D1-4FD2-454F-8E4B-22F5F1F441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828810"/>
              </p:ext>
            </p:extLst>
          </p:nvPr>
        </p:nvGraphicFramePr>
        <p:xfrm>
          <a:off x="139895" y="1111538"/>
          <a:ext cx="11764557" cy="546179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47515">
                  <a:extLst>
                    <a:ext uri="{9D8B030D-6E8A-4147-A177-3AD203B41FA5}">
                      <a16:colId xmlns:a16="http://schemas.microsoft.com/office/drawing/2014/main" val="2223461344"/>
                    </a:ext>
                  </a:extLst>
                </a:gridCol>
                <a:gridCol w="1481252">
                  <a:extLst>
                    <a:ext uri="{9D8B030D-6E8A-4147-A177-3AD203B41FA5}">
                      <a16:colId xmlns:a16="http://schemas.microsoft.com/office/drawing/2014/main" val="1463080508"/>
                    </a:ext>
                  </a:extLst>
                </a:gridCol>
                <a:gridCol w="1287548">
                  <a:extLst>
                    <a:ext uri="{9D8B030D-6E8A-4147-A177-3AD203B41FA5}">
                      <a16:colId xmlns:a16="http://schemas.microsoft.com/office/drawing/2014/main" val="581028258"/>
                    </a:ext>
                  </a:extLst>
                </a:gridCol>
                <a:gridCol w="501347">
                  <a:extLst>
                    <a:ext uri="{9D8B030D-6E8A-4147-A177-3AD203B41FA5}">
                      <a16:colId xmlns:a16="http://schemas.microsoft.com/office/drawing/2014/main" val="1565614007"/>
                    </a:ext>
                  </a:extLst>
                </a:gridCol>
                <a:gridCol w="1116636">
                  <a:extLst>
                    <a:ext uri="{9D8B030D-6E8A-4147-A177-3AD203B41FA5}">
                      <a16:colId xmlns:a16="http://schemas.microsoft.com/office/drawing/2014/main" val="2437748768"/>
                    </a:ext>
                  </a:extLst>
                </a:gridCol>
                <a:gridCol w="1116636">
                  <a:extLst>
                    <a:ext uri="{9D8B030D-6E8A-4147-A177-3AD203B41FA5}">
                      <a16:colId xmlns:a16="http://schemas.microsoft.com/office/drawing/2014/main" val="863971210"/>
                    </a:ext>
                  </a:extLst>
                </a:gridCol>
                <a:gridCol w="968511">
                  <a:extLst>
                    <a:ext uri="{9D8B030D-6E8A-4147-A177-3AD203B41FA5}">
                      <a16:colId xmlns:a16="http://schemas.microsoft.com/office/drawing/2014/main" val="659110979"/>
                    </a:ext>
                  </a:extLst>
                </a:gridCol>
                <a:gridCol w="843173">
                  <a:extLst>
                    <a:ext uri="{9D8B030D-6E8A-4147-A177-3AD203B41FA5}">
                      <a16:colId xmlns:a16="http://schemas.microsoft.com/office/drawing/2014/main" val="3618800008"/>
                    </a:ext>
                  </a:extLst>
                </a:gridCol>
                <a:gridCol w="786204">
                  <a:extLst>
                    <a:ext uri="{9D8B030D-6E8A-4147-A177-3AD203B41FA5}">
                      <a16:colId xmlns:a16="http://schemas.microsoft.com/office/drawing/2014/main" val="862835150"/>
                    </a:ext>
                  </a:extLst>
                </a:gridCol>
                <a:gridCol w="706443">
                  <a:extLst>
                    <a:ext uri="{9D8B030D-6E8A-4147-A177-3AD203B41FA5}">
                      <a16:colId xmlns:a16="http://schemas.microsoft.com/office/drawing/2014/main" val="3788797808"/>
                    </a:ext>
                  </a:extLst>
                </a:gridCol>
                <a:gridCol w="709292">
                  <a:extLst>
                    <a:ext uri="{9D8B030D-6E8A-4147-A177-3AD203B41FA5}">
                      <a16:colId xmlns:a16="http://schemas.microsoft.com/office/drawing/2014/main" val="21322355"/>
                    </a:ext>
                  </a:extLst>
                </a:gridCol>
              </a:tblGrid>
              <a:tr h="29520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ШКОЛЫ</a:t>
                      </a:r>
                    </a:p>
                  </a:txBody>
                  <a:tcPr marL="7621" marR="7621" marT="7621" marB="0" anchor="ctr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     участников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место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место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место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КПД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241117"/>
                  </a:ext>
                </a:extLst>
              </a:tr>
              <a:tr h="298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ОГН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ЕНМ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ОГН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ЕНМ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ОГН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ЕНМ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ОГН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ЕНМ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ОГН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ЕМН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extLst>
                  <a:ext uri="{0D108BD9-81ED-4DB2-BD59-A6C34878D82A}">
                    <a16:rowId xmlns:a16="http://schemas.microsoft.com/office/drawing/2014/main" val="2842692853"/>
                  </a:ext>
                </a:extLst>
              </a:tr>
              <a:tr h="4411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IT-</a:t>
                      </a: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школа-лицей им. </a:t>
                      </a:r>
                      <a:r>
                        <a:rPr lang="ru-RU" sz="13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М.Жумабаева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(история Казахстана)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(100%)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b"/>
                </a:tc>
                <a:extLst>
                  <a:ext uri="{0D108BD9-81ED-4DB2-BD59-A6C34878D82A}">
                    <a16:rowId xmlns:a16="http://schemas.microsoft.com/office/drawing/2014/main" val="3258494022"/>
                  </a:ext>
                </a:extLst>
              </a:tr>
              <a:tr h="967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Первый городской общеобразовательный </a:t>
                      </a:r>
                      <a:r>
                        <a:rPr lang="en-US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IT-</a:t>
                      </a:r>
                      <a:r>
                        <a:rPr lang="ru-RU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лицей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 (каз.яз., основы права, анг.яз., 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математика - 3, биология, география, физика - 3, информатика)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 основы права, англ.яз.)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(математика)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(каз.яз.)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биология, география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             (100%)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(33,3%)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extLst>
                  <a:ext uri="{0D108BD9-81ED-4DB2-BD59-A6C34878D82A}">
                    <a16:rowId xmlns:a16="http://schemas.microsoft.com/office/drawing/2014/main" val="4010838891"/>
                  </a:ext>
                </a:extLst>
              </a:tr>
              <a:tr h="657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 школа № 6 им.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Кожабергена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жырау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(русский язык)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(русский язык)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(100%)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b"/>
                </a:tc>
                <a:extLst>
                  <a:ext uri="{0D108BD9-81ED-4DB2-BD59-A6C34878D82A}">
                    <a16:rowId xmlns:a16="http://schemas.microsoft.com/office/drawing/2014/main" val="4196175905"/>
                  </a:ext>
                </a:extLst>
              </a:tr>
              <a:tr h="5959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Школа-лицей "</a:t>
                      </a:r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Дарын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(история Казахстана)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(история Казахстана)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(100%)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b"/>
                </a:tc>
                <a:extLst>
                  <a:ext uri="{0D108BD9-81ED-4DB2-BD59-A6C34878D82A}">
                    <a16:rowId xmlns:a16="http://schemas.microsoft.com/office/drawing/2014/main" val="2879870118"/>
                  </a:ext>
                </a:extLst>
              </a:tr>
              <a:tr h="441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Гимназия "БЭСТ"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(французский яз)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(биология)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extLst>
                  <a:ext uri="{0D108BD9-81ED-4DB2-BD59-A6C34878D82A}">
                    <a16:rowId xmlns:a16="http://schemas.microsoft.com/office/drawing/2014/main" val="967489848"/>
                  </a:ext>
                </a:extLst>
              </a:tr>
              <a:tr h="657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Первая гимназия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(немецкий яз.)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(биология, физика, география)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extLst>
                  <a:ext uri="{0D108BD9-81ED-4DB2-BD59-A6C34878D82A}">
                    <a16:rowId xmlns:a16="http://schemas.microsoft.com/office/drawing/2014/main" val="3415924433"/>
                  </a:ext>
                </a:extLst>
              </a:tr>
              <a:tr h="441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Казахская  школа-гимназия им. Абая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(русский язык)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extLst>
                  <a:ext uri="{0D108BD9-81ED-4DB2-BD59-A6C34878D82A}">
                    <a16:rowId xmlns:a16="http://schemas.microsoft.com/office/drawing/2014/main" val="2512209225"/>
                  </a:ext>
                </a:extLst>
              </a:tr>
              <a:tr h="441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по г. Петропавловску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(31%)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(45%)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(54,5%)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(23%)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extLst>
                  <a:ext uri="{0D108BD9-81ED-4DB2-BD59-A6C34878D82A}">
                    <a16:rowId xmlns:a16="http://schemas.microsoft.com/office/drawing/2014/main" val="1337016131"/>
                  </a:ext>
                </a:extLst>
              </a:tr>
              <a:tr h="2244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по СКО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1" marR="7621" marT="7621" marB="0" anchor="b"/>
                </a:tc>
                <a:extLst>
                  <a:ext uri="{0D108BD9-81ED-4DB2-BD59-A6C34878D82A}">
                    <a16:rowId xmlns:a16="http://schemas.microsoft.com/office/drawing/2014/main" val="252624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95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5A1DDD9-13BE-4664-AADD-6B9437A6D019}"/>
              </a:ext>
            </a:extLst>
          </p:cNvPr>
          <p:cNvSpPr/>
          <p:nvPr/>
        </p:nvSpPr>
        <p:spPr>
          <a:xfrm>
            <a:off x="0" y="0"/>
            <a:ext cx="12192000" cy="4054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ЮНИОРСКАЯ И ПРЕЗИДЕНТСКАЯ ОЛИМПИАДЫ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808672B-6405-4FC4-A92C-3B1E92576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460382"/>
              </p:ext>
            </p:extLst>
          </p:nvPr>
        </p:nvGraphicFramePr>
        <p:xfrm>
          <a:off x="293298" y="1309598"/>
          <a:ext cx="5443267" cy="3342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200">
                  <a:extLst>
                    <a:ext uri="{9D8B030D-6E8A-4147-A177-3AD203B41FA5}">
                      <a16:colId xmlns:a16="http://schemas.microsoft.com/office/drawing/2014/main" val="229323057"/>
                    </a:ext>
                  </a:extLst>
                </a:gridCol>
                <a:gridCol w="2542371">
                  <a:extLst>
                    <a:ext uri="{9D8B030D-6E8A-4147-A177-3AD203B41FA5}">
                      <a16:colId xmlns:a16="http://schemas.microsoft.com/office/drawing/2014/main" val="860320410"/>
                    </a:ext>
                  </a:extLst>
                </a:gridCol>
                <a:gridCol w="1386709">
                  <a:extLst>
                    <a:ext uri="{9D8B030D-6E8A-4147-A177-3AD203B41FA5}">
                      <a16:colId xmlns:a16="http://schemas.microsoft.com/office/drawing/2014/main" val="1704517036"/>
                    </a:ext>
                  </a:extLst>
                </a:gridCol>
                <a:gridCol w="1031987">
                  <a:extLst>
                    <a:ext uri="{9D8B030D-6E8A-4147-A177-3AD203B41FA5}">
                      <a16:colId xmlns:a16="http://schemas.microsoft.com/office/drawing/2014/main" val="174908841"/>
                    </a:ext>
                  </a:extLst>
                </a:gridCol>
              </a:tblGrid>
              <a:tr h="4843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УЧАСТНИКОВ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959333"/>
                  </a:ext>
                </a:extLst>
              </a:tr>
              <a:tr h="88026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Первый городской </a:t>
                      </a:r>
                    </a:p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IT-</a:t>
                      </a:r>
                      <a:r>
                        <a:rPr lang="ru-RU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лицей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ГРАМОТА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1233564"/>
                  </a:ext>
                </a:extLst>
              </a:tr>
              <a:tr h="11785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Городская классическая гимназия им. С. </a:t>
                      </a:r>
                      <a:r>
                        <a:rPr lang="ru-RU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Шаймерденова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075807"/>
                  </a:ext>
                </a:extLst>
              </a:tr>
              <a:tr h="7993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школа-лицей «</a:t>
                      </a:r>
                      <a:r>
                        <a:rPr lang="ru-RU" sz="16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Дарын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747153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E6EABE-0686-4057-9A62-C3BF9C82D0EA}"/>
              </a:ext>
            </a:extLst>
          </p:cNvPr>
          <p:cNvSpPr txBox="1"/>
          <p:nvPr/>
        </p:nvSpPr>
        <p:spPr>
          <a:xfrm>
            <a:off x="293298" y="672854"/>
            <a:ext cx="5503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РЕСПУБЛИКАНСКИЙ ЭТАП ЮНИОРСКОЙ ОЛИМПИАДЫ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F7E303-92F5-4BC5-8FD2-9E96C585BE8B}"/>
              </a:ext>
            </a:extLst>
          </p:cNvPr>
          <p:cNvSpPr txBox="1"/>
          <p:nvPr/>
        </p:nvSpPr>
        <p:spPr>
          <a:xfrm>
            <a:off x="879894" y="4742354"/>
            <a:ext cx="26483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 ПРЕДМЕТОВ ЕМЦ: </a:t>
            </a:r>
          </a:p>
          <a:p>
            <a:pPr marL="285750" indent="-285750">
              <a:buFontTx/>
              <a:buChar char="-"/>
            </a:pPr>
            <a:r>
              <a:rPr lang="ru-RU" dirty="0"/>
              <a:t>География,</a:t>
            </a:r>
          </a:p>
          <a:p>
            <a:pPr marL="285750" indent="-285750">
              <a:buFontTx/>
              <a:buChar char="-"/>
            </a:pPr>
            <a:r>
              <a:rPr lang="ru-RU" dirty="0"/>
              <a:t>Математика,</a:t>
            </a:r>
          </a:p>
          <a:p>
            <a:pPr marL="285750" indent="-285750">
              <a:buFontTx/>
              <a:buChar char="-"/>
            </a:pPr>
            <a:r>
              <a:rPr lang="ru-RU" dirty="0"/>
              <a:t>Информатика,</a:t>
            </a:r>
          </a:p>
          <a:p>
            <a:pPr marL="285750" indent="-285750">
              <a:buFontTx/>
              <a:buChar char="-"/>
            </a:pPr>
            <a:r>
              <a:rPr lang="ru-RU" dirty="0"/>
              <a:t>Физика,</a:t>
            </a:r>
          </a:p>
          <a:p>
            <a:pPr marL="285750" indent="-285750">
              <a:buFontTx/>
              <a:buChar char="-"/>
            </a:pPr>
            <a:r>
              <a:rPr lang="ru-RU" dirty="0"/>
              <a:t>Биология, </a:t>
            </a:r>
          </a:p>
          <a:p>
            <a:pPr marL="285750" indent="-285750">
              <a:buFontTx/>
              <a:buChar char="-"/>
            </a:pPr>
            <a:r>
              <a:rPr lang="ru-RU" dirty="0"/>
              <a:t>Химия.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CB7D51-4559-4D09-9B89-EC0BBD64A674}"/>
              </a:ext>
            </a:extLst>
          </p:cNvPr>
          <p:cNvSpPr txBox="1"/>
          <p:nvPr/>
        </p:nvSpPr>
        <p:spPr>
          <a:xfrm>
            <a:off x="6311544" y="672854"/>
            <a:ext cx="5880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РЕСПУБЛИКАНСКИЙ ЭТАП ПРЕЗИДЕНТСКОЙ ОЛИМПИАДЫ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D4E3F903-F3F8-47BA-8F04-C07342433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911122"/>
              </p:ext>
            </p:extLst>
          </p:nvPr>
        </p:nvGraphicFramePr>
        <p:xfrm>
          <a:off x="6455437" y="1309598"/>
          <a:ext cx="5443266" cy="35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148">
                  <a:extLst>
                    <a:ext uri="{9D8B030D-6E8A-4147-A177-3AD203B41FA5}">
                      <a16:colId xmlns:a16="http://schemas.microsoft.com/office/drawing/2014/main" val="1354828730"/>
                    </a:ext>
                  </a:extLst>
                </a:gridCol>
                <a:gridCol w="2987673">
                  <a:extLst>
                    <a:ext uri="{9D8B030D-6E8A-4147-A177-3AD203B41FA5}">
                      <a16:colId xmlns:a16="http://schemas.microsoft.com/office/drawing/2014/main" val="2004791052"/>
                    </a:ext>
                  </a:extLst>
                </a:gridCol>
                <a:gridCol w="1145078">
                  <a:extLst>
                    <a:ext uri="{9D8B030D-6E8A-4147-A177-3AD203B41FA5}">
                      <a16:colId xmlns:a16="http://schemas.microsoft.com/office/drawing/2014/main" val="3219881100"/>
                    </a:ext>
                  </a:extLst>
                </a:gridCol>
                <a:gridCol w="853367">
                  <a:extLst>
                    <a:ext uri="{9D8B030D-6E8A-4147-A177-3AD203B41FA5}">
                      <a16:colId xmlns:a16="http://schemas.microsoft.com/office/drawing/2014/main" val="2292942250"/>
                    </a:ext>
                  </a:extLst>
                </a:gridCol>
              </a:tblGrid>
              <a:tr h="5831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L="6831" marR="6831" marT="68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ШКОЛА</a:t>
                      </a:r>
                    </a:p>
                  </a:txBody>
                  <a:tcPr marL="6831" marR="6831" marT="68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</a:t>
                      </a:r>
                    </a:p>
                  </a:txBody>
                  <a:tcPr marL="6831" marR="6831" marT="68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МЕСТ</a:t>
                      </a:r>
                    </a:p>
                  </a:txBody>
                  <a:tcPr marL="6831" marR="6831" marT="68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874362"/>
                  </a:ext>
                </a:extLst>
              </a:tr>
              <a:tr h="59339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31" marR="6831" marT="68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Средняя школа № 32</a:t>
                      </a:r>
                    </a:p>
                  </a:txBody>
                  <a:tcPr marL="6831" marR="6831" marT="68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31" marR="6831" marT="68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31" marR="6831" marT="68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222966"/>
                  </a:ext>
                </a:extLst>
              </a:tr>
              <a:tr h="56269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31" marR="6831" marT="68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Гимназия «БЭСТ</a:t>
                      </a:r>
                    </a:p>
                  </a:txBody>
                  <a:tcPr marL="6831" marR="6831" marT="68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31" marR="6831" marT="68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31" marR="6831" marT="68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620100"/>
                  </a:ext>
                </a:extLst>
              </a:tr>
              <a:tr h="76346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31" marR="6831" marT="68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Первый городской общеобразовательный IT-лицей</a:t>
                      </a:r>
                    </a:p>
                  </a:txBody>
                  <a:tcPr marL="6831" marR="6831" marT="68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31" marR="6831" marT="68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31" marR="6831" marT="68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181660"/>
                  </a:ext>
                </a:extLst>
              </a:tr>
              <a:tr h="57293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31" marR="6831" marT="68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Школа- детский сад №26</a:t>
                      </a:r>
                    </a:p>
                  </a:txBody>
                  <a:tcPr marL="6831" marR="6831" marT="68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31" marR="6831" marT="68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31" marR="6831" marT="68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25809"/>
                  </a:ext>
                </a:extLst>
              </a:tr>
              <a:tr h="51238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31" marR="6831" marT="68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КГУ «Первая гимназия» г. Петропавловска</a:t>
                      </a:r>
                    </a:p>
                  </a:txBody>
                  <a:tcPr marL="6831" marR="6831" marT="68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31" marR="6831" marT="68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31" marR="6831" marT="68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6024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C6A59DE-738E-437B-B294-7D1D5E875A46}"/>
              </a:ext>
            </a:extLst>
          </p:cNvPr>
          <p:cNvSpPr txBox="1"/>
          <p:nvPr/>
        </p:nvSpPr>
        <p:spPr>
          <a:xfrm>
            <a:off x="8341742" y="5019352"/>
            <a:ext cx="20417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 ПРЕДМЕТА ЕМЦ: </a:t>
            </a:r>
          </a:p>
          <a:p>
            <a:r>
              <a:rPr lang="ru-RU" dirty="0"/>
              <a:t>- Математика,</a:t>
            </a:r>
          </a:p>
          <a:p>
            <a:pPr marL="285750" indent="-285750">
              <a:buFontTx/>
              <a:buChar char="-"/>
            </a:pPr>
            <a:r>
              <a:rPr lang="ru-RU" dirty="0"/>
              <a:t>Физика,</a:t>
            </a:r>
          </a:p>
          <a:p>
            <a:pPr marL="285750" indent="-285750">
              <a:buFontTx/>
              <a:buChar char="-"/>
            </a:pPr>
            <a:r>
              <a:rPr lang="ru-RU" dirty="0"/>
              <a:t>Биология, </a:t>
            </a:r>
          </a:p>
          <a:p>
            <a:pPr marL="285750" indent="-285750">
              <a:buFontTx/>
              <a:buChar char="-"/>
            </a:pPr>
            <a:r>
              <a:rPr lang="ru-RU" dirty="0"/>
              <a:t>Химия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0EDEF6B-DD37-4530-8C9B-918C9911EB69}"/>
              </a:ext>
            </a:extLst>
          </p:cNvPr>
          <p:cNvSpPr/>
          <p:nvPr/>
        </p:nvSpPr>
        <p:spPr>
          <a:xfrm>
            <a:off x="4804912" y="5434642"/>
            <a:ext cx="2260121" cy="81950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ПРИЗЕРОВ - 0</a:t>
            </a:r>
          </a:p>
        </p:txBody>
      </p:sp>
    </p:spTree>
    <p:extLst>
      <p:ext uri="{BB962C8B-B14F-4D97-AF65-F5344CB8AC3E}">
        <p14:creationId xmlns:p14="http://schemas.microsoft.com/office/powerpoint/2010/main" val="2874506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BB756E-BD64-4DE5-8C5E-06AACC49A1AA}"/>
              </a:ext>
            </a:extLst>
          </p:cNvPr>
          <p:cNvSpPr/>
          <p:nvPr/>
        </p:nvSpPr>
        <p:spPr>
          <a:xfrm>
            <a:off x="0" y="0"/>
            <a:ext cx="12192000" cy="4054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ЕДИНОЕ НАЦИОНАЛЬНОЕ ТЕСТИРОВАНИЕ 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BD08AEB-DEA2-4930-8235-6F4ED5BDFAE9}"/>
              </a:ext>
            </a:extLst>
          </p:cNvPr>
          <p:cNvCxnSpPr>
            <a:cxnSpLocks/>
          </p:cNvCxnSpPr>
          <p:nvPr/>
        </p:nvCxnSpPr>
        <p:spPr>
          <a:xfrm flipH="1">
            <a:off x="4013591" y="2289826"/>
            <a:ext cx="5061" cy="2066816"/>
          </a:xfrm>
          <a:prstGeom prst="line">
            <a:avLst/>
          </a:prstGeom>
          <a:ln w="9525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A2F5142-E64E-4E3E-8D3D-8B23D6C9B348}"/>
              </a:ext>
            </a:extLst>
          </p:cNvPr>
          <p:cNvSpPr/>
          <p:nvPr/>
        </p:nvSpPr>
        <p:spPr>
          <a:xfrm>
            <a:off x="226337" y="1247310"/>
            <a:ext cx="580878" cy="45277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70,87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1A14C91-2F90-4B37-BF31-CA2E875C1474}"/>
              </a:ext>
            </a:extLst>
          </p:cNvPr>
          <p:cNvSpPr/>
          <p:nvPr/>
        </p:nvSpPr>
        <p:spPr>
          <a:xfrm>
            <a:off x="226336" y="1700088"/>
            <a:ext cx="580879" cy="271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2021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5D198F2-F795-4768-B2C0-C666B49757D6}"/>
              </a:ext>
            </a:extLst>
          </p:cNvPr>
          <p:cNvSpPr/>
          <p:nvPr/>
        </p:nvSpPr>
        <p:spPr>
          <a:xfrm>
            <a:off x="909400" y="1061745"/>
            <a:ext cx="580878" cy="64553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74,58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1AA18FA-2086-44C3-A594-4914ACCE3F19}"/>
              </a:ext>
            </a:extLst>
          </p:cNvPr>
          <p:cNvSpPr/>
          <p:nvPr/>
        </p:nvSpPr>
        <p:spPr>
          <a:xfrm>
            <a:off x="909408" y="1707281"/>
            <a:ext cx="580832" cy="271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2022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C87AB85-78C4-4FEE-9924-A602A784A9E0}"/>
              </a:ext>
            </a:extLst>
          </p:cNvPr>
          <p:cNvSpPr/>
          <p:nvPr/>
        </p:nvSpPr>
        <p:spPr>
          <a:xfrm>
            <a:off x="1637966" y="857341"/>
            <a:ext cx="580877" cy="84274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80,58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5211C50-0EC8-4084-95A9-B33EE40453E8}"/>
              </a:ext>
            </a:extLst>
          </p:cNvPr>
          <p:cNvSpPr/>
          <p:nvPr/>
        </p:nvSpPr>
        <p:spPr>
          <a:xfrm>
            <a:off x="1637966" y="1700088"/>
            <a:ext cx="580878" cy="271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2023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224385-26D1-4CD2-B2CD-65742153FC2D}"/>
              </a:ext>
            </a:extLst>
          </p:cNvPr>
          <p:cNvSpPr txBox="1"/>
          <p:nvPr/>
        </p:nvSpPr>
        <p:spPr>
          <a:xfrm>
            <a:off x="416444" y="488887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Доля участия, %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6E5842B-815B-428A-B4BD-3BEFF7C40556}"/>
              </a:ext>
            </a:extLst>
          </p:cNvPr>
          <p:cNvSpPr/>
          <p:nvPr/>
        </p:nvSpPr>
        <p:spPr>
          <a:xfrm>
            <a:off x="3277083" y="1136913"/>
            <a:ext cx="580878" cy="5703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75,53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CC4EE59-C0A2-4E57-AD73-C2B64A22A5CB}"/>
              </a:ext>
            </a:extLst>
          </p:cNvPr>
          <p:cNvSpPr/>
          <p:nvPr/>
        </p:nvSpPr>
        <p:spPr>
          <a:xfrm>
            <a:off x="3277082" y="1697979"/>
            <a:ext cx="580879" cy="271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2021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001F146-44DC-41D4-AFC2-7A31CBD4B999}"/>
              </a:ext>
            </a:extLst>
          </p:cNvPr>
          <p:cNvSpPr/>
          <p:nvPr/>
        </p:nvSpPr>
        <p:spPr>
          <a:xfrm>
            <a:off x="3960146" y="1249150"/>
            <a:ext cx="580878" cy="46532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75,1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AD0D9AF-6EF6-42E8-A581-8612BAE7449F}"/>
              </a:ext>
            </a:extLst>
          </p:cNvPr>
          <p:cNvSpPr/>
          <p:nvPr/>
        </p:nvSpPr>
        <p:spPr>
          <a:xfrm>
            <a:off x="3960154" y="1705172"/>
            <a:ext cx="580832" cy="271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2022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619EAE31-EDA1-4991-90AE-56579A0F0A12}"/>
              </a:ext>
            </a:extLst>
          </p:cNvPr>
          <p:cNvSpPr/>
          <p:nvPr/>
        </p:nvSpPr>
        <p:spPr>
          <a:xfrm>
            <a:off x="4688712" y="904717"/>
            <a:ext cx="580877" cy="8025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78,5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77B77B6-6A41-4A97-A088-E12759DD94DD}"/>
              </a:ext>
            </a:extLst>
          </p:cNvPr>
          <p:cNvSpPr/>
          <p:nvPr/>
        </p:nvSpPr>
        <p:spPr>
          <a:xfrm>
            <a:off x="4688712" y="1707281"/>
            <a:ext cx="580878" cy="271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2023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4F2E0E5-6FC3-4158-A460-64383F507D84}"/>
              </a:ext>
            </a:extLst>
          </p:cNvPr>
          <p:cNvSpPr txBox="1"/>
          <p:nvPr/>
        </p:nvSpPr>
        <p:spPr>
          <a:xfrm>
            <a:off x="3346999" y="487822"/>
            <a:ext cx="207575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Средний балл</a:t>
            </a:r>
          </a:p>
          <a:p>
            <a:endParaRPr lang="ru-RU" sz="100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СКО – 78,2 б.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5F94E5A5-43DC-4811-85CD-F84A11CD834C}"/>
              </a:ext>
            </a:extLst>
          </p:cNvPr>
          <p:cNvSpPr/>
          <p:nvPr/>
        </p:nvSpPr>
        <p:spPr>
          <a:xfrm>
            <a:off x="6443446" y="1178915"/>
            <a:ext cx="580878" cy="5190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77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19EB2F6-596D-4918-B7F5-AAA8A0BF9372}"/>
              </a:ext>
            </a:extLst>
          </p:cNvPr>
          <p:cNvSpPr/>
          <p:nvPr/>
        </p:nvSpPr>
        <p:spPr>
          <a:xfrm>
            <a:off x="6443445" y="1697979"/>
            <a:ext cx="580879" cy="271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2021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C0FC345-0D6D-43A2-A8CD-BD7BDC176989}"/>
              </a:ext>
            </a:extLst>
          </p:cNvPr>
          <p:cNvSpPr/>
          <p:nvPr/>
        </p:nvSpPr>
        <p:spPr>
          <a:xfrm>
            <a:off x="7126509" y="1026392"/>
            <a:ext cx="580878" cy="6787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115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CC197C4A-815A-4CCC-814F-91FCAE3B2BFD}"/>
              </a:ext>
            </a:extLst>
          </p:cNvPr>
          <p:cNvSpPr/>
          <p:nvPr/>
        </p:nvSpPr>
        <p:spPr>
          <a:xfrm>
            <a:off x="7126517" y="1705172"/>
            <a:ext cx="580832" cy="271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2022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F335DE5-0C42-4063-9242-7380C2106281}"/>
              </a:ext>
            </a:extLst>
          </p:cNvPr>
          <p:cNvSpPr/>
          <p:nvPr/>
        </p:nvSpPr>
        <p:spPr>
          <a:xfrm>
            <a:off x="7855075" y="1328645"/>
            <a:ext cx="580877" cy="36933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69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1771549D-0CE8-45DA-9BDE-CA05DC5B8B77}"/>
              </a:ext>
            </a:extLst>
          </p:cNvPr>
          <p:cNvSpPr/>
          <p:nvPr/>
        </p:nvSpPr>
        <p:spPr>
          <a:xfrm>
            <a:off x="7855075" y="1697979"/>
            <a:ext cx="580878" cy="271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2023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9CB03EC-B3BE-4E1C-B315-3E7B6C1E3A16}"/>
              </a:ext>
            </a:extLst>
          </p:cNvPr>
          <p:cNvSpPr txBox="1"/>
          <p:nvPr/>
        </p:nvSpPr>
        <p:spPr>
          <a:xfrm>
            <a:off x="6443445" y="470193"/>
            <a:ext cx="2136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100 и более баллов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B97CF562-DF29-4D62-ADCC-7C01D0928E83}"/>
              </a:ext>
            </a:extLst>
          </p:cNvPr>
          <p:cNvSpPr/>
          <p:nvPr/>
        </p:nvSpPr>
        <p:spPr>
          <a:xfrm>
            <a:off x="9743294" y="1211580"/>
            <a:ext cx="576285" cy="5093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5,6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5C8E9616-1573-4260-B066-8ACD9329718D}"/>
              </a:ext>
            </a:extLst>
          </p:cNvPr>
          <p:cNvSpPr/>
          <p:nvPr/>
        </p:nvSpPr>
        <p:spPr>
          <a:xfrm>
            <a:off x="9743294" y="1720908"/>
            <a:ext cx="576285" cy="271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2021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B8EA08CF-BDA2-48EF-BD5C-F6068205D7DB}"/>
              </a:ext>
            </a:extLst>
          </p:cNvPr>
          <p:cNvSpPr/>
          <p:nvPr/>
        </p:nvSpPr>
        <p:spPr>
          <a:xfrm>
            <a:off x="10426357" y="1034340"/>
            <a:ext cx="576285" cy="69376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12,3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D57CAE38-FBFF-4E3A-B47D-A19E23AE7E27}"/>
              </a:ext>
            </a:extLst>
          </p:cNvPr>
          <p:cNvSpPr/>
          <p:nvPr/>
        </p:nvSpPr>
        <p:spPr>
          <a:xfrm>
            <a:off x="10426364" y="1728101"/>
            <a:ext cx="576239" cy="271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2022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B6D12F83-499C-4A78-84D7-FBB0E457C47D}"/>
              </a:ext>
            </a:extLst>
          </p:cNvPr>
          <p:cNvSpPr/>
          <p:nvPr/>
        </p:nvSpPr>
        <p:spPr>
          <a:xfrm>
            <a:off x="11154924" y="1351574"/>
            <a:ext cx="576284" cy="36933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7,45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1846FD95-EEDB-47C6-BB74-18AEB868A636}"/>
              </a:ext>
            </a:extLst>
          </p:cNvPr>
          <p:cNvSpPr/>
          <p:nvPr/>
        </p:nvSpPr>
        <p:spPr>
          <a:xfrm>
            <a:off x="11154923" y="1720908"/>
            <a:ext cx="576285" cy="2716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2060"/>
                </a:solidFill>
              </a:rPr>
              <a:t>2023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B86E9CE-B81A-41EE-85AD-764DE0BE0120}"/>
              </a:ext>
            </a:extLst>
          </p:cNvPr>
          <p:cNvSpPr txBox="1"/>
          <p:nvPr/>
        </p:nvSpPr>
        <p:spPr>
          <a:xfrm>
            <a:off x="9195318" y="361873"/>
            <a:ext cx="2987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Не преодолели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пороговый уровень,%</a:t>
            </a:r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2D233F47-1743-4355-A49B-9B8550A86B60}"/>
              </a:ext>
            </a:extLst>
          </p:cNvPr>
          <p:cNvCxnSpPr/>
          <p:nvPr/>
        </p:nvCxnSpPr>
        <p:spPr>
          <a:xfrm>
            <a:off x="93553" y="2134355"/>
            <a:ext cx="11841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8D8EF01-914A-4693-B638-00EBC106B36B}"/>
              </a:ext>
            </a:extLst>
          </p:cNvPr>
          <p:cNvSpPr txBox="1"/>
          <p:nvPr/>
        </p:nvSpPr>
        <p:spPr>
          <a:xfrm>
            <a:off x="1054441" y="2223930"/>
            <a:ext cx="2134495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КАЧЕСТВО ЗНАНИЙ, 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2B7DF96-94BD-4D37-AAF8-14DE1FC16EE5}"/>
              </a:ext>
            </a:extLst>
          </p:cNvPr>
          <p:cNvSpPr txBox="1"/>
          <p:nvPr/>
        </p:nvSpPr>
        <p:spPr>
          <a:xfrm>
            <a:off x="5932563" y="2234573"/>
            <a:ext cx="514886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ЕНТ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EE900523-D991-4548-AFC4-6C36E4A6BFD4}"/>
              </a:ext>
            </a:extLst>
          </p:cNvPr>
          <p:cNvSpPr/>
          <p:nvPr/>
        </p:nvSpPr>
        <p:spPr>
          <a:xfrm>
            <a:off x="226336" y="2734151"/>
            <a:ext cx="580859" cy="65696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70,5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7F4A3ED0-7E41-4F36-9588-67341B89D6F9}"/>
              </a:ext>
            </a:extLst>
          </p:cNvPr>
          <p:cNvSpPr/>
          <p:nvPr/>
        </p:nvSpPr>
        <p:spPr>
          <a:xfrm>
            <a:off x="916337" y="2606118"/>
            <a:ext cx="580859" cy="77221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74,1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D2572417-1431-4BAC-8C11-C01E88B93E87}"/>
              </a:ext>
            </a:extLst>
          </p:cNvPr>
          <p:cNvSpPr/>
          <p:nvPr/>
        </p:nvSpPr>
        <p:spPr>
          <a:xfrm>
            <a:off x="1637984" y="2813281"/>
            <a:ext cx="580859" cy="57783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58,4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7F497B0A-A3CA-4178-B2AC-09DF42F676F8}"/>
              </a:ext>
            </a:extLst>
          </p:cNvPr>
          <p:cNvSpPr/>
          <p:nvPr/>
        </p:nvSpPr>
        <p:spPr>
          <a:xfrm>
            <a:off x="2366568" y="3103781"/>
            <a:ext cx="580859" cy="28733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54,8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E1BB3377-3E26-4B84-9969-8FEE67E72FBC}"/>
              </a:ext>
            </a:extLst>
          </p:cNvPr>
          <p:cNvSpPr/>
          <p:nvPr/>
        </p:nvSpPr>
        <p:spPr>
          <a:xfrm>
            <a:off x="3056569" y="2939008"/>
            <a:ext cx="580859" cy="45211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57,9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A5BD9A02-5D4A-4766-A819-D565BF0F630A}"/>
              </a:ext>
            </a:extLst>
          </p:cNvPr>
          <p:cNvSpPr/>
          <p:nvPr/>
        </p:nvSpPr>
        <p:spPr>
          <a:xfrm>
            <a:off x="226336" y="3356720"/>
            <a:ext cx="580859" cy="50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4 МЕСТО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CBFC9DBE-2B5C-48E9-B514-0DF531101B54}"/>
              </a:ext>
            </a:extLst>
          </p:cNvPr>
          <p:cNvSpPr/>
          <p:nvPr/>
        </p:nvSpPr>
        <p:spPr>
          <a:xfrm>
            <a:off x="909400" y="3356720"/>
            <a:ext cx="580859" cy="50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4 место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3C105ED6-1934-4FD0-A652-1387EC3A65BE}"/>
              </a:ext>
            </a:extLst>
          </p:cNvPr>
          <p:cNvSpPr/>
          <p:nvPr/>
        </p:nvSpPr>
        <p:spPr>
          <a:xfrm>
            <a:off x="1637984" y="3356720"/>
            <a:ext cx="580859" cy="50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3 МЕСТО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6DCEB315-AD11-4B03-9E8C-3C70D13FF2C6}"/>
              </a:ext>
            </a:extLst>
          </p:cNvPr>
          <p:cNvSpPr/>
          <p:nvPr/>
        </p:nvSpPr>
        <p:spPr>
          <a:xfrm>
            <a:off x="2366568" y="3356720"/>
            <a:ext cx="580859" cy="50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11 МЕСТО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C6C485BD-063E-4450-9320-34526D0A9932}"/>
              </a:ext>
            </a:extLst>
          </p:cNvPr>
          <p:cNvSpPr/>
          <p:nvPr/>
        </p:nvSpPr>
        <p:spPr>
          <a:xfrm>
            <a:off x="3056569" y="3356720"/>
            <a:ext cx="580859" cy="50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3 МЕСТО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54062D61-DB53-4772-BB3D-D0BDF5BE20CC}"/>
              </a:ext>
            </a:extLst>
          </p:cNvPr>
          <p:cNvSpPr/>
          <p:nvPr/>
        </p:nvSpPr>
        <p:spPr>
          <a:xfrm>
            <a:off x="226336" y="3850092"/>
            <a:ext cx="580859" cy="5065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</a:rPr>
              <a:t>2019 Г.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AF60F56C-D730-4DDB-8CDA-3C8824CBDFF5}"/>
              </a:ext>
            </a:extLst>
          </p:cNvPr>
          <p:cNvSpPr/>
          <p:nvPr/>
        </p:nvSpPr>
        <p:spPr>
          <a:xfrm>
            <a:off x="909400" y="3850092"/>
            <a:ext cx="580859" cy="5065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</a:rPr>
              <a:t>2020 Г.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7B8AB294-18D0-430A-B9ED-C4296EB1DF0F}"/>
              </a:ext>
            </a:extLst>
          </p:cNvPr>
          <p:cNvSpPr/>
          <p:nvPr/>
        </p:nvSpPr>
        <p:spPr>
          <a:xfrm>
            <a:off x="1637984" y="3850092"/>
            <a:ext cx="580859" cy="5065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</a:rPr>
              <a:t>2021 Г.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E8A5FDE6-593E-4D27-B7A0-87F31BE9119A}"/>
              </a:ext>
            </a:extLst>
          </p:cNvPr>
          <p:cNvSpPr/>
          <p:nvPr/>
        </p:nvSpPr>
        <p:spPr>
          <a:xfrm>
            <a:off x="2366568" y="3850092"/>
            <a:ext cx="580859" cy="5065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</a:rPr>
              <a:t>2022 Г. 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B351C1E2-A3AB-4B7B-82CC-DDBEF1C1333A}"/>
              </a:ext>
            </a:extLst>
          </p:cNvPr>
          <p:cNvSpPr/>
          <p:nvPr/>
        </p:nvSpPr>
        <p:spPr>
          <a:xfrm>
            <a:off x="3056569" y="3850092"/>
            <a:ext cx="580859" cy="5065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</a:rPr>
              <a:t>2023 Г. 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5FC52545-914E-4D3A-AFCA-43FB3E09F252}"/>
              </a:ext>
            </a:extLst>
          </p:cNvPr>
          <p:cNvSpPr/>
          <p:nvPr/>
        </p:nvSpPr>
        <p:spPr>
          <a:xfrm>
            <a:off x="4398282" y="2470149"/>
            <a:ext cx="580859" cy="92097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82,9</a:t>
            </a: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23FA5025-E7BE-49F2-BD69-68097194E6D2}"/>
              </a:ext>
            </a:extLst>
          </p:cNvPr>
          <p:cNvSpPr/>
          <p:nvPr/>
        </p:nvSpPr>
        <p:spPr>
          <a:xfrm>
            <a:off x="5081346" y="2929646"/>
            <a:ext cx="580859" cy="46147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69,5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5CA2BF3A-72F9-4E10-90D4-521A053C8384}"/>
              </a:ext>
            </a:extLst>
          </p:cNvPr>
          <p:cNvSpPr/>
          <p:nvPr/>
        </p:nvSpPr>
        <p:spPr>
          <a:xfrm>
            <a:off x="5809930" y="2813281"/>
            <a:ext cx="580859" cy="57783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75,5</a:t>
            </a: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348E4386-15E1-4B80-9747-C56B480B17BF}"/>
              </a:ext>
            </a:extLst>
          </p:cNvPr>
          <p:cNvSpPr/>
          <p:nvPr/>
        </p:nvSpPr>
        <p:spPr>
          <a:xfrm>
            <a:off x="6538514" y="2863348"/>
            <a:ext cx="580859" cy="5277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75,1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3FD3AAE8-E0CF-4363-A14A-8A84DAA5E125}"/>
              </a:ext>
            </a:extLst>
          </p:cNvPr>
          <p:cNvSpPr/>
          <p:nvPr/>
        </p:nvSpPr>
        <p:spPr>
          <a:xfrm>
            <a:off x="7228515" y="2561430"/>
            <a:ext cx="580293" cy="82968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78,5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8E8CBF35-8CF6-4058-A38F-9BAC4996B1F0}"/>
              </a:ext>
            </a:extLst>
          </p:cNvPr>
          <p:cNvSpPr/>
          <p:nvPr/>
        </p:nvSpPr>
        <p:spPr>
          <a:xfrm>
            <a:off x="4398282" y="3356720"/>
            <a:ext cx="580859" cy="50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1 МЕСТО</a:t>
            </a: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D4BC563F-3E07-4B07-89FB-29F168E56EFE}"/>
              </a:ext>
            </a:extLst>
          </p:cNvPr>
          <p:cNvSpPr/>
          <p:nvPr/>
        </p:nvSpPr>
        <p:spPr>
          <a:xfrm>
            <a:off x="5081346" y="3356720"/>
            <a:ext cx="580859" cy="50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5 МЕСТО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9A9CE2AC-FE58-4DC4-90AB-CFCB7FFFEBF0}"/>
              </a:ext>
            </a:extLst>
          </p:cNvPr>
          <p:cNvSpPr/>
          <p:nvPr/>
        </p:nvSpPr>
        <p:spPr>
          <a:xfrm>
            <a:off x="5809930" y="3356720"/>
            <a:ext cx="580859" cy="50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4 МЕСТО</a:t>
            </a:r>
          </a:p>
        </p:txBody>
      </p:sp>
      <p:sp>
        <p:nvSpPr>
          <p:cNvPr id="67" name="Прямоугольник 66">
            <a:extLst>
              <a:ext uri="{FF2B5EF4-FFF2-40B4-BE49-F238E27FC236}">
                <a16:creationId xmlns:a16="http://schemas.microsoft.com/office/drawing/2014/main" id="{4E845128-316C-478D-B9EA-8C605BC81BF2}"/>
              </a:ext>
            </a:extLst>
          </p:cNvPr>
          <p:cNvSpPr/>
          <p:nvPr/>
        </p:nvSpPr>
        <p:spPr>
          <a:xfrm>
            <a:off x="6538514" y="3356720"/>
            <a:ext cx="580859" cy="50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5 МЕСТО</a:t>
            </a: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F75D8E6F-E5E0-4892-B7D2-EA5CA282B833}"/>
              </a:ext>
            </a:extLst>
          </p:cNvPr>
          <p:cNvSpPr/>
          <p:nvPr/>
        </p:nvSpPr>
        <p:spPr>
          <a:xfrm>
            <a:off x="7228515" y="3356720"/>
            <a:ext cx="580859" cy="50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3 МЕСТО</a:t>
            </a: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EA705F15-164D-4C1E-BF54-86CAE75F9014}"/>
              </a:ext>
            </a:extLst>
          </p:cNvPr>
          <p:cNvSpPr/>
          <p:nvPr/>
        </p:nvSpPr>
        <p:spPr>
          <a:xfrm>
            <a:off x="4398282" y="3850092"/>
            <a:ext cx="580859" cy="5065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</a:rPr>
              <a:t>2019 Г.</a:t>
            </a: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63C7C925-37CD-4E4D-A917-E47362964A32}"/>
              </a:ext>
            </a:extLst>
          </p:cNvPr>
          <p:cNvSpPr/>
          <p:nvPr/>
        </p:nvSpPr>
        <p:spPr>
          <a:xfrm>
            <a:off x="5081346" y="3850092"/>
            <a:ext cx="580859" cy="5065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</a:rPr>
              <a:t>2020 Г.</a:t>
            </a: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AE21DE49-80D2-4D96-B292-4FDF1112BF61}"/>
              </a:ext>
            </a:extLst>
          </p:cNvPr>
          <p:cNvSpPr/>
          <p:nvPr/>
        </p:nvSpPr>
        <p:spPr>
          <a:xfrm>
            <a:off x="5809930" y="3850092"/>
            <a:ext cx="580859" cy="5065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</a:rPr>
              <a:t>2021 Г.</a:t>
            </a: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92471880-CF90-46DE-A7C2-085BBB40188E}"/>
              </a:ext>
            </a:extLst>
          </p:cNvPr>
          <p:cNvSpPr/>
          <p:nvPr/>
        </p:nvSpPr>
        <p:spPr>
          <a:xfrm>
            <a:off x="6538514" y="3850092"/>
            <a:ext cx="580859" cy="5065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</a:rPr>
              <a:t>2022 Г. </a:t>
            </a: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F49CCA5A-975A-48F9-80E0-6B8685E8CF70}"/>
              </a:ext>
            </a:extLst>
          </p:cNvPr>
          <p:cNvSpPr/>
          <p:nvPr/>
        </p:nvSpPr>
        <p:spPr>
          <a:xfrm>
            <a:off x="7228515" y="3850092"/>
            <a:ext cx="580859" cy="5065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</a:rPr>
              <a:t>2023 Г. </a:t>
            </a:r>
          </a:p>
        </p:txBody>
      </p: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CED84594-667E-4984-AFAE-E341A332CEE8}"/>
              </a:ext>
            </a:extLst>
          </p:cNvPr>
          <p:cNvCxnSpPr>
            <a:cxnSpLocks/>
          </p:cNvCxnSpPr>
          <p:nvPr/>
        </p:nvCxnSpPr>
        <p:spPr>
          <a:xfrm flipH="1">
            <a:off x="8190032" y="2323312"/>
            <a:ext cx="5061" cy="2066816"/>
          </a:xfrm>
          <a:prstGeom prst="line">
            <a:avLst/>
          </a:prstGeom>
          <a:ln w="9525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3EA5CA1B-13B2-4383-AB48-43CD7982EAEA}"/>
              </a:ext>
            </a:extLst>
          </p:cNvPr>
          <p:cNvCxnSpPr/>
          <p:nvPr/>
        </p:nvCxnSpPr>
        <p:spPr>
          <a:xfrm>
            <a:off x="93553" y="4472676"/>
            <a:ext cx="11841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D728E883-EF9C-4B22-A8C8-0069F8E79FF1}"/>
              </a:ext>
            </a:extLst>
          </p:cNvPr>
          <p:cNvSpPr txBox="1"/>
          <p:nvPr/>
        </p:nvSpPr>
        <p:spPr>
          <a:xfrm>
            <a:off x="4542423" y="4627494"/>
            <a:ext cx="2653099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ИННОВАЦИОННЫЕ ШКОЛЫ</a:t>
            </a:r>
          </a:p>
        </p:txBody>
      </p:sp>
      <p:graphicFrame>
        <p:nvGraphicFramePr>
          <p:cNvPr id="81" name="Таблица 80">
            <a:extLst>
              <a:ext uri="{FF2B5EF4-FFF2-40B4-BE49-F238E27FC236}">
                <a16:creationId xmlns:a16="http://schemas.microsoft.com/office/drawing/2014/main" id="{51B13874-0201-4E8C-BE41-D249A9442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53347"/>
              </p:ext>
            </p:extLst>
          </p:nvPr>
        </p:nvGraphicFramePr>
        <p:xfrm>
          <a:off x="175034" y="5082082"/>
          <a:ext cx="11841931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506">
                  <a:extLst>
                    <a:ext uri="{9D8B030D-6E8A-4147-A177-3AD203B41FA5}">
                      <a16:colId xmlns:a16="http://schemas.microsoft.com/office/drawing/2014/main" val="3450270820"/>
                    </a:ext>
                  </a:extLst>
                </a:gridCol>
                <a:gridCol w="1253690">
                  <a:extLst>
                    <a:ext uri="{9D8B030D-6E8A-4147-A177-3AD203B41FA5}">
                      <a16:colId xmlns:a16="http://schemas.microsoft.com/office/drawing/2014/main" val="1725228157"/>
                    </a:ext>
                  </a:extLst>
                </a:gridCol>
                <a:gridCol w="1523003">
                  <a:extLst>
                    <a:ext uri="{9D8B030D-6E8A-4147-A177-3AD203B41FA5}">
                      <a16:colId xmlns:a16="http://schemas.microsoft.com/office/drawing/2014/main" val="3358703072"/>
                    </a:ext>
                  </a:extLst>
                </a:gridCol>
                <a:gridCol w="362177">
                  <a:extLst>
                    <a:ext uri="{9D8B030D-6E8A-4147-A177-3AD203B41FA5}">
                      <a16:colId xmlns:a16="http://schemas.microsoft.com/office/drawing/2014/main" val="2365261142"/>
                    </a:ext>
                  </a:extLst>
                </a:gridCol>
                <a:gridCol w="3068607">
                  <a:extLst>
                    <a:ext uri="{9D8B030D-6E8A-4147-A177-3AD203B41FA5}">
                      <a16:colId xmlns:a16="http://schemas.microsoft.com/office/drawing/2014/main" val="3852105798"/>
                    </a:ext>
                  </a:extLst>
                </a:gridCol>
                <a:gridCol w="1122630">
                  <a:extLst>
                    <a:ext uri="{9D8B030D-6E8A-4147-A177-3AD203B41FA5}">
                      <a16:colId xmlns:a16="http://schemas.microsoft.com/office/drawing/2014/main" val="3323656322"/>
                    </a:ext>
                  </a:extLst>
                </a:gridCol>
                <a:gridCol w="1499318">
                  <a:extLst>
                    <a:ext uri="{9D8B030D-6E8A-4147-A177-3AD203B41FA5}">
                      <a16:colId xmlns:a16="http://schemas.microsoft.com/office/drawing/2014/main" val="26836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Школа (село)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Участвовали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Школа (город)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Участвовали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094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Кишкенокольская</a:t>
                      </a:r>
                      <a:r>
                        <a:rPr lang="ru-RU" dirty="0"/>
                        <a:t> </a:t>
                      </a:r>
                    </a:p>
                    <a:p>
                      <a:r>
                        <a:rPr lang="ru-RU" dirty="0"/>
                        <a:t>казахская школа-гимназия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98,3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Школа-лицей «аль-Фараби»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6981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Смирновская</a:t>
                      </a:r>
                    </a:p>
                    <a:p>
                      <a:r>
                        <a:rPr lang="ru-RU" dirty="0"/>
                        <a:t>школа-гимназия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Городская классическая гимназия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75,57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1267640"/>
                  </a:ext>
                </a:extLst>
              </a:tr>
            </a:tbl>
          </a:graphicData>
        </a:graphic>
      </p:graphicFrame>
      <p:sp>
        <p:nvSpPr>
          <p:cNvPr id="82" name="TextBox 81">
            <a:extLst>
              <a:ext uri="{FF2B5EF4-FFF2-40B4-BE49-F238E27FC236}">
                <a16:creationId xmlns:a16="http://schemas.microsoft.com/office/drawing/2014/main" id="{97A9FAD7-F5A8-4260-833D-F3F34066722F}"/>
              </a:ext>
            </a:extLst>
          </p:cNvPr>
          <p:cNvSpPr txBox="1"/>
          <p:nvPr/>
        </p:nvSpPr>
        <p:spPr>
          <a:xfrm>
            <a:off x="9408675" y="2191282"/>
            <a:ext cx="1183337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ЕНТ – 2023: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0112CC3-08D8-4DAB-B792-A0B2BA104915}"/>
              </a:ext>
            </a:extLst>
          </p:cNvPr>
          <p:cNvSpPr txBox="1"/>
          <p:nvPr/>
        </p:nvSpPr>
        <p:spPr>
          <a:xfrm>
            <a:off x="8254404" y="2500632"/>
            <a:ext cx="39285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1) Уалихановский район – 83,76 б. (125 </a:t>
            </a:r>
            <a:r>
              <a:rPr lang="ru-RU" sz="1400" dirty="0" err="1">
                <a:solidFill>
                  <a:srgbClr val="002060"/>
                </a:solidFill>
              </a:rPr>
              <a:t>вып</a:t>
            </a:r>
            <a:r>
              <a:rPr lang="ru-RU" sz="1400" dirty="0">
                <a:solidFill>
                  <a:srgbClr val="002060"/>
                </a:solidFill>
              </a:rPr>
              <a:t>.),</a:t>
            </a:r>
          </a:p>
          <a:p>
            <a:r>
              <a:rPr lang="ru-RU" sz="1400" dirty="0">
                <a:solidFill>
                  <a:srgbClr val="002060"/>
                </a:solidFill>
              </a:rPr>
              <a:t>2) Аккайынский район – 83,7 б. (85 </a:t>
            </a:r>
            <a:r>
              <a:rPr lang="ru-RU" sz="1400" dirty="0" err="1">
                <a:solidFill>
                  <a:srgbClr val="002060"/>
                </a:solidFill>
              </a:rPr>
              <a:t>вып</a:t>
            </a:r>
            <a:r>
              <a:rPr lang="ru-RU" sz="1400" dirty="0">
                <a:solidFill>
                  <a:srgbClr val="002060"/>
                </a:solidFill>
              </a:rPr>
              <a:t>.),</a:t>
            </a:r>
          </a:p>
          <a:p>
            <a:r>
              <a:rPr lang="ru-RU" sz="1400" dirty="0">
                <a:solidFill>
                  <a:srgbClr val="002060"/>
                </a:solidFill>
              </a:rPr>
              <a:t>3) г. Петропавловск – 78,5 б.,</a:t>
            </a:r>
          </a:p>
          <a:p>
            <a:r>
              <a:rPr lang="ru-RU" sz="1400" dirty="0">
                <a:solidFill>
                  <a:srgbClr val="002060"/>
                </a:solidFill>
              </a:rPr>
              <a:t>4) район им. Г. Мусрепова – 77,09 б. (191 </a:t>
            </a:r>
            <a:r>
              <a:rPr lang="ru-RU" sz="1400" dirty="0" err="1">
                <a:solidFill>
                  <a:srgbClr val="002060"/>
                </a:solidFill>
              </a:rPr>
              <a:t>вып</a:t>
            </a:r>
            <a:r>
              <a:rPr lang="ru-RU" sz="1400" dirty="0">
                <a:solidFill>
                  <a:srgbClr val="002060"/>
                </a:solidFill>
              </a:rPr>
              <a:t>.),</a:t>
            </a:r>
          </a:p>
          <a:p>
            <a:r>
              <a:rPr lang="ru-RU" sz="1400" dirty="0">
                <a:solidFill>
                  <a:srgbClr val="002060"/>
                </a:solidFill>
              </a:rPr>
              <a:t>…</a:t>
            </a:r>
          </a:p>
          <a:p>
            <a:r>
              <a:rPr lang="ru-RU" sz="1400" dirty="0">
                <a:solidFill>
                  <a:srgbClr val="002060"/>
                </a:solidFill>
              </a:rPr>
              <a:t>7) Тайыншинский район – 75,7 б. (173 </a:t>
            </a:r>
            <a:r>
              <a:rPr lang="ru-RU" sz="1400" dirty="0" err="1">
                <a:solidFill>
                  <a:srgbClr val="002060"/>
                </a:solidFill>
              </a:rPr>
              <a:t>вып</a:t>
            </a:r>
            <a:r>
              <a:rPr lang="ru-RU" sz="1400" dirty="0">
                <a:solidFill>
                  <a:srgbClr val="002060"/>
                </a:solidFill>
              </a:rPr>
              <a:t>.),</a:t>
            </a:r>
          </a:p>
          <a:p>
            <a:r>
              <a:rPr lang="ru-RU" sz="1400" dirty="0">
                <a:solidFill>
                  <a:srgbClr val="002060"/>
                </a:solidFill>
              </a:rPr>
              <a:t>…</a:t>
            </a:r>
          </a:p>
          <a:p>
            <a:r>
              <a:rPr lang="ru-RU" sz="1400" dirty="0">
                <a:solidFill>
                  <a:srgbClr val="002060"/>
                </a:solidFill>
              </a:rPr>
              <a:t>13) Жамбылский район – 73,95 б. (120 </a:t>
            </a:r>
            <a:r>
              <a:rPr lang="ru-RU" sz="1400" dirty="0" err="1">
                <a:solidFill>
                  <a:srgbClr val="002060"/>
                </a:solidFill>
              </a:rPr>
              <a:t>вып</a:t>
            </a:r>
            <a:r>
              <a:rPr lang="ru-RU" sz="1400" dirty="0">
                <a:solidFill>
                  <a:srgbClr val="002060"/>
                </a:solidFill>
              </a:rPr>
              <a:t>.),</a:t>
            </a:r>
          </a:p>
          <a:p>
            <a:r>
              <a:rPr lang="ru-RU" sz="1400" dirty="0">
                <a:solidFill>
                  <a:srgbClr val="002060"/>
                </a:solidFill>
              </a:rPr>
              <a:t>14) Акжарский район – 73,5 б. (95 </a:t>
            </a:r>
            <a:r>
              <a:rPr lang="ru-RU" sz="1400" dirty="0" err="1">
                <a:solidFill>
                  <a:srgbClr val="002060"/>
                </a:solidFill>
              </a:rPr>
              <a:t>вып</a:t>
            </a:r>
            <a:r>
              <a:rPr lang="ru-RU" sz="1400" dirty="0">
                <a:solidFill>
                  <a:srgbClr val="002060"/>
                </a:solidFill>
              </a:rPr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3518216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3313155-FAD8-402B-9152-F6F5C5A290DB}"/>
              </a:ext>
            </a:extLst>
          </p:cNvPr>
          <p:cNvSpPr/>
          <p:nvPr/>
        </p:nvSpPr>
        <p:spPr>
          <a:xfrm>
            <a:off x="0" y="0"/>
            <a:ext cx="12192000" cy="4054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ЕДИНОЕ НАЦИОНАЛЬНОЕ ТЕСТИРОВАНИЕ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FC579B-574C-4E14-A602-78D53BAFE3B9}"/>
              </a:ext>
            </a:extLst>
          </p:cNvPr>
          <p:cNvSpPr txBox="1"/>
          <p:nvPr/>
        </p:nvSpPr>
        <p:spPr>
          <a:xfrm>
            <a:off x="1476681" y="496436"/>
            <a:ext cx="3265510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ОБЩЕОБРАЗОВАТЕЛЬНЫЕ ШКОЛЫ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3F04C6C-F786-43D1-A2F8-ED60CF340AE8}"/>
              </a:ext>
            </a:extLst>
          </p:cNvPr>
          <p:cNvSpPr/>
          <p:nvPr/>
        </p:nvSpPr>
        <p:spPr>
          <a:xfrm>
            <a:off x="289709" y="925984"/>
            <a:ext cx="5712739" cy="21544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400" u="sng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Уалихановский район: </a:t>
            </a:r>
            <a:endParaRPr lang="ru-RU" sz="1050" u="sng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Бидаикская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СШ – 85,4 балла </a:t>
            </a: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(участвовало - 13 чел., всего -13), </a:t>
            </a:r>
            <a:endParaRPr lang="ru-RU" sz="105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Кишкенекольская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СШ № 2 - 80,3 балла </a:t>
            </a: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(участвовало - 29 чел., всего-29), </a:t>
            </a:r>
            <a:endParaRPr lang="ru-RU" sz="105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1400" u="sng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Аккайынский район:</a:t>
            </a:r>
            <a:endParaRPr lang="ru-RU" sz="1050" u="sng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Смирновской СШ № 3 - 86,25 балла </a:t>
            </a: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(участвовало - 8 чел., всего - 13), </a:t>
            </a:r>
            <a:endParaRPr lang="ru-RU" sz="105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Советская СШ им. У.М. </a:t>
            </a:r>
            <a:r>
              <a:rPr lang="ru-RU" sz="140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Ахмедсафина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- 87 баллов </a:t>
            </a: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(участвовало - 5 чел., всего - 6), </a:t>
            </a:r>
            <a:endParaRPr lang="ru-RU" sz="105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Полтавская СШ – 82,5 баллов (</a:t>
            </a: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участвовало - 6 чел., всего – 8).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DB178459-6A61-46FD-AF02-40B420C62752}"/>
              </a:ext>
            </a:extLst>
          </p:cNvPr>
          <p:cNvCxnSpPr>
            <a:cxnSpLocks/>
          </p:cNvCxnSpPr>
          <p:nvPr/>
        </p:nvCxnSpPr>
        <p:spPr>
          <a:xfrm flipH="1">
            <a:off x="3196810" y="4329115"/>
            <a:ext cx="5061" cy="2066816"/>
          </a:xfrm>
          <a:prstGeom prst="line">
            <a:avLst/>
          </a:prstGeom>
          <a:ln w="9525" cap="flat" cmpd="sng" algn="ctr">
            <a:solidFill>
              <a:srgbClr val="00206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455245B-EC79-4D0E-A8FD-7F28C5A8CBDB}"/>
              </a:ext>
            </a:extLst>
          </p:cNvPr>
          <p:cNvSpPr/>
          <p:nvPr/>
        </p:nvSpPr>
        <p:spPr>
          <a:xfrm>
            <a:off x="285714" y="3171414"/>
            <a:ext cx="5712739" cy="3293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  <a:highlight>
                  <a:srgbClr val="FFFF00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(район Г. Мусрепова – ср. балл 77,09 – 191 чел., 4 место)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СШ № 26 – 77,9 баллов </a:t>
            </a: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(участвовало 12 чел., всего -12),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СШ №14 – 77,7 баллов </a:t>
            </a: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(участвовало - 9 чел., всего 12),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ru-RU" sz="1200" i="1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highlight>
                  <a:srgbClr val="FFFF00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(Жамбылский – ср. балл 73,95 – 120 чел. 13 место; 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  <a:highlight>
                  <a:srgbClr val="FFFF00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Акжарский – ср. балл 73,5– 95 чел. 14 место)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СШ№ 20 – 70,6 баллов (участвовало-13 учащихся, всего-14) 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СШ№ 21 – 69,7 баллов (участвовало - 7, всего - 18)</a:t>
            </a:r>
          </a:p>
          <a:p>
            <a:pPr algn="just">
              <a:spcAft>
                <a:spcPts val="0"/>
              </a:spcAft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СШ № 42 – 67,7 баллов (участвовало - 3, всего - 10),</a:t>
            </a:r>
          </a:p>
          <a:p>
            <a:pPr algn="just">
              <a:spcAft>
                <a:spcPts val="0"/>
              </a:spcAft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СШ № 12- 67,5 баллов (участвовало - 2, всего - 5),</a:t>
            </a:r>
          </a:p>
          <a:p>
            <a:pPr algn="just">
              <a:spcAft>
                <a:spcPts val="0"/>
              </a:spcAft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СШ № 40 - 67,1 баллов (участвовало -10, всего - 18) </a:t>
            </a:r>
          </a:p>
          <a:p>
            <a:pPr algn="just">
              <a:spcAft>
                <a:spcPts val="0"/>
              </a:spcAft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СШ № 44 – 66,7 баллов (участвовало-7, всего 15),</a:t>
            </a:r>
          </a:p>
          <a:p>
            <a:pPr algn="just">
              <a:spcAft>
                <a:spcPts val="0"/>
              </a:spcAft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СШ № 24 – 62,57 (участвовало -7, всего - 12)</a:t>
            </a:r>
          </a:p>
          <a:p>
            <a:pPr algn="just">
              <a:spcAft>
                <a:spcPts val="0"/>
              </a:spcAft>
            </a:pP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- СШ № 13 – 60,5 баллов (участвовало - 8, всего -16),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354668-B7E2-457F-801D-953A782CE063}"/>
              </a:ext>
            </a:extLst>
          </p:cNvPr>
          <p:cNvSpPr txBox="1"/>
          <p:nvPr/>
        </p:nvSpPr>
        <p:spPr>
          <a:xfrm>
            <a:off x="7073030" y="496436"/>
            <a:ext cx="3661259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СОБЛЮДЕНИЕ ПРАВИЛ ЕНТ: УДАЛЕНИЕ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40E4D891-A0A7-44B8-9B14-D7DB1081B6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456886"/>
              </p:ext>
            </p:extLst>
          </p:nvPr>
        </p:nvGraphicFramePr>
        <p:xfrm>
          <a:off x="6228784" y="925983"/>
          <a:ext cx="5866647" cy="4482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202">
                  <a:extLst>
                    <a:ext uri="{9D8B030D-6E8A-4147-A177-3AD203B41FA5}">
                      <a16:colId xmlns:a16="http://schemas.microsoft.com/office/drawing/2014/main" val="3334887505"/>
                    </a:ext>
                  </a:extLst>
                </a:gridCol>
                <a:gridCol w="497941">
                  <a:extLst>
                    <a:ext uri="{9D8B030D-6E8A-4147-A177-3AD203B41FA5}">
                      <a16:colId xmlns:a16="http://schemas.microsoft.com/office/drawing/2014/main" val="979046536"/>
                    </a:ext>
                  </a:extLst>
                </a:gridCol>
                <a:gridCol w="1167897">
                  <a:extLst>
                    <a:ext uri="{9D8B030D-6E8A-4147-A177-3AD203B41FA5}">
                      <a16:colId xmlns:a16="http://schemas.microsoft.com/office/drawing/2014/main" val="2692572924"/>
                    </a:ext>
                  </a:extLst>
                </a:gridCol>
                <a:gridCol w="1077362">
                  <a:extLst>
                    <a:ext uri="{9D8B030D-6E8A-4147-A177-3AD203B41FA5}">
                      <a16:colId xmlns:a16="http://schemas.microsoft.com/office/drawing/2014/main" val="2703755205"/>
                    </a:ext>
                  </a:extLst>
                </a:gridCol>
                <a:gridCol w="2073245">
                  <a:extLst>
                    <a:ext uri="{9D8B030D-6E8A-4147-A177-3AD203B41FA5}">
                      <a16:colId xmlns:a16="http://schemas.microsoft.com/office/drawing/2014/main" val="1580101283"/>
                    </a:ext>
                  </a:extLst>
                </a:gridCol>
              </a:tblGrid>
              <a:tr h="58081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Срок тестирования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г. Петропавловск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Школа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 нарушений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2075378"/>
                  </a:ext>
                </a:extLst>
              </a:tr>
              <a:tr h="3719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2021, </a:t>
                      </a:r>
                    </a:p>
                    <a:p>
                      <a:pPr algn="ctr"/>
                      <a:r>
                        <a:rPr lang="ru-RU" sz="1400" dirty="0"/>
                        <a:t>июнь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СШ №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сотовый телефон и наушники в аудитории;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198620"/>
                  </a:ext>
                </a:extLst>
              </a:tr>
              <a:tr h="3719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2022, январь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СШ № 6</a:t>
                      </a:r>
                    </a:p>
                    <a:p>
                      <a:pPr algn="ctr"/>
                      <a:r>
                        <a:rPr lang="ru-RU" sz="1400" dirty="0"/>
                        <a:t>КШГ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Сотовые телефоны в аудитории;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5678"/>
                  </a:ext>
                </a:extLst>
              </a:tr>
              <a:tr h="3719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2022,  </a:t>
                      </a:r>
                    </a:p>
                    <a:p>
                      <a:pPr algn="ctr"/>
                      <a:r>
                        <a:rPr lang="ru-RU" sz="1400" dirty="0"/>
                        <a:t>март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КШГ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Переговоры между собой, подсказки;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035378"/>
                  </a:ext>
                </a:extLst>
              </a:tr>
              <a:tr h="3719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2022, </a:t>
                      </a:r>
                    </a:p>
                    <a:p>
                      <a:pPr algn="ctr"/>
                      <a:r>
                        <a:rPr lang="ru-RU" sz="1400" dirty="0"/>
                        <a:t>июнь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СШ № 6</a:t>
                      </a:r>
                    </a:p>
                    <a:p>
                      <a:pPr algn="ctr"/>
                      <a:r>
                        <a:rPr lang="ru-RU" sz="1400" dirty="0"/>
                        <a:t>КШГ</a:t>
                      </a:r>
                    </a:p>
                    <a:p>
                      <a:pPr algn="ctr"/>
                      <a:r>
                        <a:rPr lang="ru-RU" sz="1400" dirty="0"/>
                        <a:t>СШ № 20</a:t>
                      </a:r>
                    </a:p>
                    <a:p>
                      <a:pPr algn="ctr"/>
                      <a:endParaRPr lang="ru-RU" sz="1400" dirty="0"/>
                    </a:p>
                    <a:p>
                      <a:pPr algn="ctr"/>
                      <a:r>
                        <a:rPr lang="en-US" sz="1400" dirty="0"/>
                        <a:t>IT-</a:t>
                      </a:r>
                      <a:r>
                        <a:rPr lang="ru-RU" sz="1400" dirty="0"/>
                        <a:t>лицей </a:t>
                      </a:r>
                    </a:p>
                    <a:p>
                      <a:pPr algn="ctr"/>
                      <a:r>
                        <a:rPr lang="ru-RU" sz="1000" dirty="0"/>
                        <a:t>М. Жумабаева 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Вынос черновика;</a:t>
                      </a:r>
                    </a:p>
                    <a:p>
                      <a:r>
                        <a:rPr lang="ru-RU" sz="1400" dirty="0"/>
                        <a:t>Наушники в кармане;</a:t>
                      </a:r>
                    </a:p>
                    <a:p>
                      <a:r>
                        <a:rPr lang="ru-RU" sz="1400" dirty="0"/>
                        <a:t>Сотовый телефон при запуске;</a:t>
                      </a:r>
                    </a:p>
                    <a:p>
                      <a:r>
                        <a:rPr lang="ru-RU" sz="1400" dirty="0"/>
                        <a:t>Вынос черновика;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161516"/>
                  </a:ext>
                </a:extLst>
              </a:tr>
              <a:tr h="3719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2023, январь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СШ №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Сотовый телефон в аудитории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343493"/>
                  </a:ext>
                </a:extLst>
              </a:tr>
              <a:tr h="3719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2023, </a:t>
                      </a:r>
                    </a:p>
                    <a:p>
                      <a:pPr algn="ctr"/>
                      <a:r>
                        <a:rPr lang="ru-RU" sz="1400" dirty="0"/>
                        <a:t>июнь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СШ №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СМАРТ-часы в аудитории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1736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4F88194-BD60-4F91-AD9B-D848D0378826}"/>
              </a:ext>
            </a:extLst>
          </p:cNvPr>
          <p:cNvSpPr txBox="1"/>
          <p:nvPr/>
        </p:nvSpPr>
        <p:spPr>
          <a:xfrm>
            <a:off x="6502628" y="5468750"/>
            <a:ext cx="4802084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КАСАТЕЛЬНО ОБЛАДАТЕЛЕЙ ЗНАКА «АЛТЫН </a:t>
            </a:r>
            <a:r>
              <a:rPr lang="kk-KZ" sz="1600" b="1" dirty="0">
                <a:solidFill>
                  <a:srgbClr val="002060"/>
                </a:solidFill>
              </a:rPr>
              <a:t>БЕЛГІ</a:t>
            </a:r>
            <a:r>
              <a:rPr lang="ru-RU" sz="1600" b="1" dirty="0">
                <a:solidFill>
                  <a:srgbClr val="002060"/>
                </a:solidFill>
              </a:rPr>
              <a:t>»</a:t>
            </a:r>
          </a:p>
        </p:txBody>
      </p:sp>
      <p:pic>
        <p:nvPicPr>
          <p:cNvPr id="15" name="Рисунок 14" descr="Исследование">
            <a:extLst>
              <a:ext uri="{FF2B5EF4-FFF2-40B4-BE49-F238E27FC236}">
                <a16:creationId xmlns:a16="http://schemas.microsoft.com/office/drawing/2014/main" id="{4EA385B5-C675-4060-8034-CCD3E3A2C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0481" y="454392"/>
            <a:ext cx="471591" cy="471591"/>
          </a:xfrm>
          <a:prstGeom prst="rect">
            <a:avLst/>
          </a:prstGeom>
        </p:spPr>
      </p:pic>
      <p:pic>
        <p:nvPicPr>
          <p:cNvPr id="17" name="Рисунок 16" descr="Статистика">
            <a:extLst>
              <a:ext uri="{FF2B5EF4-FFF2-40B4-BE49-F238E27FC236}">
                <a16:creationId xmlns:a16="http://schemas.microsoft.com/office/drawing/2014/main" id="{AFED8B6E-7BA1-4BDB-814D-ECE9AE883F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4773" y="371234"/>
            <a:ext cx="554749" cy="55474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19DC33D-BA6B-466F-864E-A0CC6F27D386}"/>
              </a:ext>
            </a:extLst>
          </p:cNvPr>
          <p:cNvSpPr txBox="1"/>
          <p:nvPr/>
        </p:nvSpPr>
        <p:spPr>
          <a:xfrm>
            <a:off x="6193549" y="5898297"/>
            <a:ext cx="61059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СРЕДНИЙ БАЛЛ ГОРОДА – 102,8 БАЛЛОВ (93,95 БАЛЛОВ),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НАИВЫСШИЙ БАЛЛ – 124 БАЛЛА (СШ № 32),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НАИМЕНЬШИЙ БАЛЛ – 64 БАЛЛА (СШ № 6).</a:t>
            </a:r>
          </a:p>
        </p:txBody>
      </p:sp>
    </p:spTree>
    <p:extLst>
      <p:ext uri="{BB962C8B-B14F-4D97-AF65-F5344CB8AC3E}">
        <p14:creationId xmlns:p14="http://schemas.microsoft.com/office/powerpoint/2010/main" val="1081806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EB8B5C-DBA7-43E9-BAFE-0069D2F45431}"/>
              </a:ext>
            </a:extLst>
          </p:cNvPr>
          <p:cNvSpPr/>
          <p:nvPr/>
        </p:nvSpPr>
        <p:spPr>
          <a:xfrm>
            <a:off x="0" y="0"/>
            <a:ext cx="12192000" cy="4054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/>
              <a:t>СОЗДАНИЕ УСЛОВИЙ ДЛЯ ОБУЧЕНИЯ ДЕТЕЙ С ООП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A6F4B9F1-31EA-4A64-8C0C-1BAF6419F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85708"/>
              </p:ext>
            </p:extLst>
          </p:nvPr>
        </p:nvGraphicFramePr>
        <p:xfrm>
          <a:off x="81482" y="1968720"/>
          <a:ext cx="6491334" cy="472216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87518">
                  <a:extLst>
                    <a:ext uri="{9D8B030D-6E8A-4147-A177-3AD203B41FA5}">
                      <a16:colId xmlns:a16="http://schemas.microsoft.com/office/drawing/2014/main" val="513759203"/>
                    </a:ext>
                  </a:extLst>
                </a:gridCol>
                <a:gridCol w="2207861">
                  <a:extLst>
                    <a:ext uri="{9D8B030D-6E8A-4147-A177-3AD203B41FA5}">
                      <a16:colId xmlns:a16="http://schemas.microsoft.com/office/drawing/2014/main" val="2853842980"/>
                    </a:ext>
                  </a:extLst>
                </a:gridCol>
                <a:gridCol w="808744">
                  <a:extLst>
                    <a:ext uri="{9D8B030D-6E8A-4147-A177-3AD203B41FA5}">
                      <a16:colId xmlns:a16="http://schemas.microsoft.com/office/drawing/2014/main" val="1302535761"/>
                    </a:ext>
                  </a:extLst>
                </a:gridCol>
                <a:gridCol w="1086395">
                  <a:extLst>
                    <a:ext uri="{9D8B030D-6E8A-4147-A177-3AD203B41FA5}">
                      <a16:colId xmlns:a16="http://schemas.microsoft.com/office/drawing/2014/main" val="2332120307"/>
                    </a:ext>
                  </a:extLst>
                </a:gridCol>
                <a:gridCol w="851026">
                  <a:extLst>
                    <a:ext uri="{9D8B030D-6E8A-4147-A177-3AD203B41FA5}">
                      <a16:colId xmlns:a16="http://schemas.microsoft.com/office/drawing/2014/main" val="2294575873"/>
                    </a:ext>
                  </a:extLst>
                </a:gridCol>
                <a:gridCol w="1149790">
                  <a:extLst>
                    <a:ext uri="{9D8B030D-6E8A-4147-A177-3AD203B41FA5}">
                      <a16:colId xmlns:a16="http://schemas.microsoft.com/office/drawing/2014/main" val="1759440262"/>
                    </a:ext>
                  </a:extLst>
                </a:gridCol>
              </a:tblGrid>
              <a:tr h="22429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наименование                      организации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вакантные должности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725485"/>
                  </a:ext>
                </a:extLst>
              </a:tr>
              <a:tr h="320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логопед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дефектолог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психолог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педагог-</a:t>
                      </a:r>
                    </a:p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ассистент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6014688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НСШ № 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034690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СШ № 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5445916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ШЛ "аль-Фараби"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1028181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СШ № 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2929439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СШ № 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1194215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СШ № 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6991080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err="1">
                          <a:effectLst/>
                        </a:rPr>
                        <a:t>сш</a:t>
                      </a:r>
                      <a:r>
                        <a:rPr lang="ru-RU" sz="1400" u="none" strike="noStrike" dirty="0">
                          <a:effectLst/>
                        </a:rPr>
                        <a:t> № 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5388466"/>
                  </a:ext>
                </a:extLst>
              </a:tr>
              <a:tr h="2486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IT-</a:t>
                      </a:r>
                      <a:r>
                        <a:rPr lang="ru-RU" sz="1400" u="none" strike="noStrike" dirty="0">
                          <a:effectLst/>
                        </a:rPr>
                        <a:t> ШЛ  им. М. Жумабаева"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9531179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СШ № 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5174252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СШ № 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8553889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КШГ им. Абая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8735757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СШ № 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4789124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СШ № 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7773052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СШ № 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5538702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СШ № 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2698655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СШ № 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6408111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</a:rPr>
                        <a:t>СШ № 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9806963"/>
                  </a:ext>
                </a:extLst>
              </a:tr>
              <a:tr h="224295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по городу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3824900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861EC216-12E1-4D94-934C-C1AA7A6F6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766581"/>
              </p:ext>
            </p:extLst>
          </p:nvPr>
        </p:nvGraphicFramePr>
        <p:xfrm>
          <a:off x="6840914" y="2557819"/>
          <a:ext cx="5168525" cy="267643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80799">
                  <a:extLst>
                    <a:ext uri="{9D8B030D-6E8A-4147-A177-3AD203B41FA5}">
                      <a16:colId xmlns:a16="http://schemas.microsoft.com/office/drawing/2014/main" val="2459176238"/>
                    </a:ext>
                  </a:extLst>
                </a:gridCol>
                <a:gridCol w="3987726">
                  <a:extLst>
                    <a:ext uri="{9D8B030D-6E8A-4147-A177-3AD203B41FA5}">
                      <a16:colId xmlns:a16="http://schemas.microsoft.com/office/drawing/2014/main" val="141222724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количество детей с ООП </a:t>
                      </a:r>
                    </a:p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в ДДО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наименование организации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5000565"/>
                  </a:ext>
                </a:extLst>
              </a:tr>
              <a:tr h="3035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"Ивушка",   "</a:t>
                      </a:r>
                      <a:r>
                        <a:rPr lang="ru-RU" sz="1400" u="none" strike="noStrike" dirty="0" err="1">
                          <a:effectLst/>
                        </a:rPr>
                        <a:t>Арман</a:t>
                      </a:r>
                      <a:r>
                        <a:rPr lang="ru-RU" sz="1400" u="none" strike="noStrike" dirty="0">
                          <a:effectLst/>
                        </a:rPr>
                        <a:t>",   "АЛАКАЙ"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45866302"/>
                  </a:ext>
                </a:extLst>
              </a:tr>
              <a:tr h="3105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"</a:t>
                      </a:r>
                      <a:r>
                        <a:rPr lang="ru-RU" sz="1400" u="none" strike="noStrike" dirty="0" err="1">
                          <a:effectLst/>
                        </a:rPr>
                        <a:t>Ашық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Аспан</a:t>
                      </a:r>
                      <a:r>
                        <a:rPr lang="ru-RU" sz="1400" u="none" strike="noStrike" dirty="0">
                          <a:effectLst/>
                        </a:rPr>
                        <a:t>",     "ЧАЙКА",     "</a:t>
                      </a:r>
                      <a:r>
                        <a:rPr lang="ru-RU" sz="1400" u="none" strike="noStrike" dirty="0" err="1">
                          <a:effectLst/>
                        </a:rPr>
                        <a:t>Баларман</a:t>
                      </a:r>
                      <a:r>
                        <a:rPr lang="ru-RU" sz="1400" u="none" strike="noStrike" dirty="0">
                          <a:effectLst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54173747"/>
                  </a:ext>
                </a:extLst>
              </a:tr>
              <a:tr h="336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"</a:t>
                      </a:r>
                      <a:r>
                        <a:rPr lang="ru-RU" sz="1400" u="none" strike="noStrike" dirty="0" err="1">
                          <a:effectLst/>
                        </a:rPr>
                        <a:t>Ақ</a:t>
                      </a:r>
                      <a:r>
                        <a:rPr lang="ru-RU" sz="1400" u="none" strike="noStrike" dirty="0">
                          <a:effectLst/>
                        </a:rPr>
                        <a:t> бота",    "Алтын </a:t>
                      </a:r>
                      <a:r>
                        <a:rPr lang="ru-RU" sz="1400" u="none" strike="noStrike" dirty="0" err="1">
                          <a:effectLst/>
                        </a:rPr>
                        <a:t>бесік</a:t>
                      </a:r>
                      <a:r>
                        <a:rPr lang="ru-RU" sz="1400" u="none" strike="noStrike" dirty="0">
                          <a:effectLst/>
                        </a:rPr>
                        <a:t>",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00651245"/>
                  </a:ext>
                </a:extLst>
              </a:tr>
              <a:tr h="962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"Солнышко",    "Салтанат",    "</a:t>
                      </a:r>
                      <a:r>
                        <a:rPr lang="ru-RU" sz="1400" u="none" strike="noStrike" dirty="0" err="1">
                          <a:effectLst/>
                        </a:rPr>
                        <a:t>Нұр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бөбек</a:t>
                      </a:r>
                      <a:r>
                        <a:rPr lang="ru-RU" sz="1400" u="none" strike="noStrike" dirty="0">
                          <a:effectLst/>
                        </a:rPr>
                        <a:t>",  "Василек",    "Искорка",    "</a:t>
                      </a:r>
                      <a:r>
                        <a:rPr lang="ru-RU" sz="1400" u="none" strike="noStrike" dirty="0" err="1">
                          <a:effectLst/>
                        </a:rPr>
                        <a:t>Нұрсәт</a:t>
                      </a:r>
                      <a:r>
                        <a:rPr lang="ru-RU" sz="1400" u="none" strike="noStrike" dirty="0">
                          <a:effectLst/>
                        </a:rPr>
                        <a:t>",    "</a:t>
                      </a:r>
                      <a:r>
                        <a:rPr lang="ru-RU" sz="1400" u="none" strike="noStrike" dirty="0" err="1">
                          <a:effectLst/>
                        </a:rPr>
                        <a:t>Нұр</a:t>
                      </a:r>
                      <a:r>
                        <a:rPr lang="ru-RU" sz="1400" u="none" strike="noStrike" dirty="0">
                          <a:effectLst/>
                        </a:rPr>
                        <a:t> бала", "Гулливер",      "</a:t>
                      </a:r>
                      <a:r>
                        <a:rPr lang="ru-RU" sz="1400" u="none" strike="noStrike" dirty="0" err="1">
                          <a:effectLst/>
                        </a:rPr>
                        <a:t>Балапан</a:t>
                      </a:r>
                      <a:r>
                        <a:rPr lang="ru-RU" sz="1400" u="none" strike="noStrike" dirty="0">
                          <a:effectLst/>
                        </a:rPr>
                        <a:t>",     "</a:t>
                      </a:r>
                      <a:r>
                        <a:rPr lang="ru-RU" sz="1400" u="none" strike="noStrike" dirty="0" err="1">
                          <a:effectLst/>
                        </a:rPr>
                        <a:t>Балауса</a:t>
                      </a:r>
                      <a:r>
                        <a:rPr lang="ru-RU" sz="1400" u="none" strike="noStrike" dirty="0">
                          <a:effectLst/>
                        </a:rPr>
                        <a:t>",     "Росинка", "Снежинка" ,    "Батыр",    "Ласточка",     "</a:t>
                      </a:r>
                      <a:r>
                        <a:rPr lang="ru-RU" sz="1400" u="none" strike="noStrike" dirty="0" err="1">
                          <a:effectLst/>
                        </a:rPr>
                        <a:t>Ақ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қайын</a:t>
                      </a:r>
                      <a:r>
                        <a:rPr lang="ru-RU" sz="1400" u="none" strike="noStrike" dirty="0">
                          <a:effectLst/>
                        </a:rPr>
                        <a:t>", "Няня",    АБВГДЕКА    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8771499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C9EC6B0-81E1-4EC4-BC82-CB5E7886748F}"/>
              </a:ext>
            </a:extLst>
          </p:cNvPr>
          <p:cNvSpPr txBox="1"/>
          <p:nvPr/>
        </p:nvSpPr>
        <p:spPr>
          <a:xfrm>
            <a:off x="1634998" y="514098"/>
            <a:ext cx="2767809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ОБЕСПЕЧЕННОСТЬ КАДРАМИ</a:t>
            </a:r>
          </a:p>
        </p:txBody>
      </p:sp>
      <p:pic>
        <p:nvPicPr>
          <p:cNvPr id="12" name="Рисунок 11" descr="Профессор">
            <a:extLst>
              <a:ext uri="{FF2B5EF4-FFF2-40B4-BE49-F238E27FC236}">
                <a16:creationId xmlns:a16="http://schemas.microsoft.com/office/drawing/2014/main" id="{253840DF-4522-427F-9DD9-EF8BA56EF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2554" y="794478"/>
            <a:ext cx="551413" cy="551413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B32FD35-E84D-4F9B-95AB-31F9D57BDD00}"/>
              </a:ext>
            </a:extLst>
          </p:cNvPr>
          <p:cNvSpPr/>
          <p:nvPr/>
        </p:nvSpPr>
        <p:spPr>
          <a:xfrm>
            <a:off x="625974" y="85265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 школ: 31 логопед, 16 (специальный педагог) дефектологов, 53 психолога, 75 – педагогов-ассистентов.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6F13CF-4894-4BB6-AC56-7AFAFF4A384A}"/>
              </a:ext>
            </a:extLst>
          </p:cNvPr>
          <p:cNvSpPr txBox="1"/>
          <p:nvPr/>
        </p:nvSpPr>
        <p:spPr>
          <a:xfrm>
            <a:off x="1824343" y="1495601"/>
            <a:ext cx="2389117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ПОТРЕБНОСТЬ В КАДРАХ</a:t>
            </a:r>
          </a:p>
        </p:txBody>
      </p:sp>
      <p:pic>
        <p:nvPicPr>
          <p:cNvPr id="19" name="Рисунок 18" descr="Человек в кресле-коляске">
            <a:extLst>
              <a:ext uri="{FF2B5EF4-FFF2-40B4-BE49-F238E27FC236}">
                <a16:creationId xmlns:a16="http://schemas.microsoft.com/office/drawing/2014/main" id="{8882BEC4-49A3-4682-9A93-49BD195040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18862" y="842967"/>
            <a:ext cx="604143" cy="60414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C2D09B6-B011-44EF-B007-AE00AF30F634}"/>
              </a:ext>
            </a:extLst>
          </p:cNvPr>
          <p:cNvSpPr txBox="1"/>
          <p:nvPr/>
        </p:nvSpPr>
        <p:spPr>
          <a:xfrm>
            <a:off x="8654089" y="514098"/>
            <a:ext cx="705642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НОБД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27C94DC-B5B7-4DC6-A9F3-782DE2F12ABB}"/>
              </a:ext>
            </a:extLst>
          </p:cNvPr>
          <p:cNvSpPr/>
          <p:nvPr/>
        </p:nvSpPr>
        <p:spPr>
          <a:xfrm>
            <a:off x="7511358" y="842967"/>
            <a:ext cx="44980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на 1 сентября 2023 года числятся 2219 детей с ограниченными возможностями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694E8ED-4FE5-4E07-B6EF-8151C8DF055C}"/>
              </a:ext>
            </a:extLst>
          </p:cNvPr>
          <p:cNvSpPr/>
          <p:nvPr/>
        </p:nvSpPr>
        <p:spPr>
          <a:xfrm>
            <a:off x="7149220" y="1675091"/>
            <a:ext cx="44980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мониторинг обучения и воспитания детей </a:t>
            </a:r>
          </a:p>
          <a:p>
            <a:pPr algn="ctr"/>
            <a:r>
              <a:rPr lang="ru-RU" sz="1600" dirty="0">
                <a:latin typeface="Arial" panose="020B0604020202020204" pitchFamily="34" charset="0"/>
                <a:cs typeface="Times New Roman" panose="02020603050405020304" pitchFamily="18" charset="0"/>
              </a:rPr>
              <a:t>с ограниченными возможностями</a:t>
            </a: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496C75F9-A3C6-4704-942E-20D7E43D035B}"/>
              </a:ext>
            </a:extLst>
          </p:cNvPr>
          <p:cNvCxnSpPr/>
          <p:nvPr/>
        </p:nvCxnSpPr>
        <p:spPr>
          <a:xfrm>
            <a:off x="9258191" y="1427742"/>
            <a:ext cx="0" cy="147561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8F84F826-D3E5-465F-AB1F-CB51BC7DD555}"/>
              </a:ext>
            </a:extLst>
          </p:cNvPr>
          <p:cNvCxnSpPr/>
          <p:nvPr/>
        </p:nvCxnSpPr>
        <p:spPr>
          <a:xfrm>
            <a:off x="9258191" y="2259866"/>
            <a:ext cx="0" cy="147561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BF18529B-AE1A-478C-8A70-A81215962AB4}"/>
              </a:ext>
            </a:extLst>
          </p:cNvPr>
          <p:cNvSpPr/>
          <p:nvPr/>
        </p:nvSpPr>
        <p:spPr>
          <a:xfrm>
            <a:off x="6840915" y="5430258"/>
            <a:ext cx="5168524" cy="128369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Школы: СШ № 2, 8, 42 – 3 ребенка с ООП.</a:t>
            </a:r>
          </a:p>
          <a:p>
            <a:pPr algn="ctr"/>
            <a:r>
              <a:rPr lang="ru-RU" b="1" dirty="0"/>
              <a:t>РУП: </a:t>
            </a:r>
          </a:p>
          <a:p>
            <a:pPr algn="ctr"/>
            <a:r>
              <a:rPr lang="ru-RU" dirty="0"/>
              <a:t>Неправильно организовано обучение на дому – СШ № 42</a:t>
            </a:r>
          </a:p>
        </p:txBody>
      </p:sp>
    </p:spTree>
    <p:extLst>
      <p:ext uri="{BB962C8B-B14F-4D97-AF65-F5344CB8AC3E}">
        <p14:creationId xmlns:p14="http://schemas.microsoft.com/office/powerpoint/2010/main" val="14400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2557</Words>
  <Application>Microsoft Office PowerPoint</Application>
  <PresentationFormat>Широкоэкранный</PresentationFormat>
  <Paragraphs>745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customFont</vt:lpstr>
      <vt:lpstr>Times New Roman</vt:lpstr>
      <vt:lpstr>Wingdings</vt:lpstr>
      <vt:lpstr>Тема Office</vt:lpstr>
      <vt:lpstr>О НЕКОТОРЫХ ВОПРОСАХ 2023 – 2024 УЧЕБНОГО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 НЕКОТОРЫХ ВОПРОСАХ 2023 – 2024 УЧЕБНОГО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user®</dc:creator>
  <cp:lastModifiedBy>user®</cp:lastModifiedBy>
  <cp:revision>68</cp:revision>
  <cp:lastPrinted>2023-09-14T13:16:37Z</cp:lastPrinted>
  <dcterms:created xsi:type="dcterms:W3CDTF">2023-09-13T06:18:48Z</dcterms:created>
  <dcterms:modified xsi:type="dcterms:W3CDTF">2023-09-14T13:19:37Z</dcterms:modified>
</cp:coreProperties>
</file>